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Lst>
  <p:notesMasterIdLst>
    <p:notesMasterId r:id="rId71"/>
  </p:notesMasterIdLst>
  <p:handoutMasterIdLst>
    <p:handoutMasterId r:id="rId72"/>
  </p:handoutMasterIdLst>
  <p:sldIdLst>
    <p:sldId id="256" r:id="rId2"/>
    <p:sldId id="257" r:id="rId3"/>
    <p:sldId id="349" r:id="rId4"/>
    <p:sldId id="347" r:id="rId5"/>
    <p:sldId id="348" r:id="rId6"/>
    <p:sldId id="350" r:id="rId7"/>
    <p:sldId id="351" r:id="rId8"/>
    <p:sldId id="325" r:id="rId9"/>
    <p:sldId id="275" r:id="rId10"/>
    <p:sldId id="258" r:id="rId11"/>
    <p:sldId id="356" r:id="rId12"/>
    <p:sldId id="280" r:id="rId13"/>
    <p:sldId id="281" r:id="rId14"/>
    <p:sldId id="287" r:id="rId15"/>
    <p:sldId id="284" r:id="rId16"/>
    <p:sldId id="296" r:id="rId17"/>
    <p:sldId id="300" r:id="rId18"/>
    <p:sldId id="283" r:id="rId19"/>
    <p:sldId id="279" r:id="rId20"/>
    <p:sldId id="285" r:id="rId21"/>
    <p:sldId id="337" r:id="rId22"/>
    <p:sldId id="301" r:id="rId23"/>
    <p:sldId id="295" r:id="rId24"/>
    <p:sldId id="259" r:id="rId25"/>
    <p:sldId id="260" r:id="rId26"/>
    <p:sldId id="336" r:id="rId27"/>
    <p:sldId id="357" r:id="rId28"/>
    <p:sldId id="346" r:id="rId29"/>
    <p:sldId id="324" r:id="rId30"/>
    <p:sldId id="327" r:id="rId31"/>
    <p:sldId id="290" r:id="rId32"/>
    <p:sldId id="262" r:id="rId33"/>
    <p:sldId id="335" r:id="rId34"/>
    <p:sldId id="264" r:id="rId35"/>
    <p:sldId id="330" r:id="rId36"/>
    <p:sldId id="339" r:id="rId37"/>
    <p:sldId id="340" r:id="rId38"/>
    <p:sldId id="338" r:id="rId39"/>
    <p:sldId id="303" r:id="rId40"/>
    <p:sldId id="359" r:id="rId41"/>
    <p:sldId id="328" r:id="rId42"/>
    <p:sldId id="289" r:id="rId43"/>
    <p:sldId id="276" r:id="rId44"/>
    <p:sldId id="331" r:id="rId45"/>
    <p:sldId id="329" r:id="rId46"/>
    <p:sldId id="299" r:id="rId47"/>
    <p:sldId id="278" r:id="rId48"/>
    <p:sldId id="286" r:id="rId49"/>
    <p:sldId id="353" r:id="rId50"/>
    <p:sldId id="358" r:id="rId51"/>
    <p:sldId id="360" r:id="rId52"/>
    <p:sldId id="277" r:id="rId53"/>
    <p:sldId id="266" r:id="rId54"/>
    <p:sldId id="269" r:id="rId55"/>
    <p:sldId id="333" r:id="rId56"/>
    <p:sldId id="352" r:id="rId57"/>
    <p:sldId id="342" r:id="rId58"/>
    <p:sldId id="343" r:id="rId59"/>
    <p:sldId id="344" r:id="rId60"/>
    <p:sldId id="270" r:id="rId61"/>
    <p:sldId id="354" r:id="rId62"/>
    <p:sldId id="345" r:id="rId63"/>
    <p:sldId id="355" r:id="rId64"/>
    <p:sldId id="272" r:id="rId65"/>
    <p:sldId id="341" r:id="rId66"/>
    <p:sldId id="273" r:id="rId67"/>
    <p:sldId id="292" r:id="rId68"/>
    <p:sldId id="294" r:id="rId69"/>
    <p:sldId id="332" r:id="rId70"/>
  </p:sldIdLst>
  <p:sldSz cx="13004800" cy="9753600"/>
  <p:notesSz cx="7315200" cy="9601200"/>
  <p:defaultTextStyle>
    <a:defPPr>
      <a:defRPr lang="en-US"/>
    </a:defPPr>
    <a:lvl1pPr algn="l" rtl="0" fontAlgn="base">
      <a:spcBef>
        <a:spcPct val="0"/>
      </a:spcBef>
      <a:spcAft>
        <a:spcPct val="0"/>
      </a:spcAft>
      <a:defRPr sz="1200" kern="1200">
        <a:solidFill>
          <a:srgbClr val="000000"/>
        </a:solidFill>
        <a:latin typeface="Gill Sans"/>
        <a:ea typeface="Gill Sans"/>
        <a:cs typeface="Gill Sans"/>
        <a:sym typeface="Gill Sans"/>
      </a:defRPr>
    </a:lvl1pPr>
    <a:lvl2pPr marL="457200" algn="l" rtl="0" fontAlgn="base">
      <a:spcBef>
        <a:spcPct val="0"/>
      </a:spcBef>
      <a:spcAft>
        <a:spcPct val="0"/>
      </a:spcAft>
      <a:defRPr sz="1200" kern="1200">
        <a:solidFill>
          <a:srgbClr val="000000"/>
        </a:solidFill>
        <a:latin typeface="Gill Sans"/>
        <a:ea typeface="Gill Sans"/>
        <a:cs typeface="Gill Sans"/>
        <a:sym typeface="Gill Sans"/>
      </a:defRPr>
    </a:lvl2pPr>
    <a:lvl3pPr marL="914400" algn="l" rtl="0" fontAlgn="base">
      <a:spcBef>
        <a:spcPct val="0"/>
      </a:spcBef>
      <a:spcAft>
        <a:spcPct val="0"/>
      </a:spcAft>
      <a:defRPr sz="1200" kern="1200">
        <a:solidFill>
          <a:srgbClr val="000000"/>
        </a:solidFill>
        <a:latin typeface="Gill Sans"/>
        <a:ea typeface="Gill Sans"/>
        <a:cs typeface="Gill Sans"/>
        <a:sym typeface="Gill Sans"/>
      </a:defRPr>
    </a:lvl3pPr>
    <a:lvl4pPr marL="1371600" algn="l" rtl="0" fontAlgn="base">
      <a:spcBef>
        <a:spcPct val="0"/>
      </a:spcBef>
      <a:spcAft>
        <a:spcPct val="0"/>
      </a:spcAft>
      <a:defRPr sz="1200" kern="1200">
        <a:solidFill>
          <a:srgbClr val="000000"/>
        </a:solidFill>
        <a:latin typeface="Gill Sans"/>
        <a:ea typeface="Gill Sans"/>
        <a:cs typeface="Gill Sans"/>
        <a:sym typeface="Gill Sans"/>
      </a:defRPr>
    </a:lvl4pPr>
    <a:lvl5pPr marL="1828800" algn="l" rtl="0" fontAlgn="base">
      <a:spcBef>
        <a:spcPct val="0"/>
      </a:spcBef>
      <a:spcAft>
        <a:spcPct val="0"/>
      </a:spcAft>
      <a:defRPr sz="1200" kern="1200">
        <a:solidFill>
          <a:srgbClr val="000000"/>
        </a:solidFill>
        <a:latin typeface="Gill Sans"/>
        <a:ea typeface="Gill Sans"/>
        <a:cs typeface="Gill Sans"/>
        <a:sym typeface="Gill Sans"/>
      </a:defRPr>
    </a:lvl5pPr>
    <a:lvl6pPr marL="2286000" algn="l" defTabSz="914400" rtl="0" eaLnBrk="1" latinLnBrk="0" hangingPunct="1">
      <a:defRPr sz="1200" kern="1200">
        <a:solidFill>
          <a:srgbClr val="000000"/>
        </a:solidFill>
        <a:latin typeface="Gill Sans"/>
        <a:ea typeface="Gill Sans"/>
        <a:cs typeface="Gill Sans"/>
        <a:sym typeface="Gill Sans"/>
      </a:defRPr>
    </a:lvl6pPr>
    <a:lvl7pPr marL="2743200" algn="l" defTabSz="914400" rtl="0" eaLnBrk="1" latinLnBrk="0" hangingPunct="1">
      <a:defRPr sz="1200" kern="1200">
        <a:solidFill>
          <a:srgbClr val="000000"/>
        </a:solidFill>
        <a:latin typeface="Gill Sans"/>
        <a:ea typeface="Gill Sans"/>
        <a:cs typeface="Gill Sans"/>
        <a:sym typeface="Gill Sans"/>
      </a:defRPr>
    </a:lvl7pPr>
    <a:lvl8pPr marL="3200400" algn="l" defTabSz="914400" rtl="0" eaLnBrk="1" latinLnBrk="0" hangingPunct="1">
      <a:defRPr sz="1200" kern="1200">
        <a:solidFill>
          <a:srgbClr val="000000"/>
        </a:solidFill>
        <a:latin typeface="Gill Sans"/>
        <a:ea typeface="Gill Sans"/>
        <a:cs typeface="Gill Sans"/>
        <a:sym typeface="Gill Sans"/>
      </a:defRPr>
    </a:lvl8pPr>
    <a:lvl9pPr marL="3657600" algn="l" defTabSz="914400" rtl="0" eaLnBrk="1" latinLnBrk="0" hangingPunct="1">
      <a:defRPr sz="1200" kern="1200">
        <a:solidFill>
          <a:srgbClr val="000000"/>
        </a:solidFill>
        <a:latin typeface="Gill Sans"/>
        <a:ea typeface="Gill Sans"/>
        <a:cs typeface="Gill Sans"/>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78" autoAdjust="0"/>
    <p:restoredTop sz="86022" autoAdjust="0"/>
  </p:normalViewPr>
  <p:slideViewPr>
    <p:cSldViewPr>
      <p:cViewPr varScale="1">
        <p:scale>
          <a:sx n="68" d="100"/>
          <a:sy n="68" d="100"/>
        </p:scale>
        <p:origin x="-1044" y="-102"/>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360"/>
    </p:cViewPr>
  </p:sorterViewPr>
  <p:notesViewPr>
    <p:cSldViewPr>
      <p:cViewPr varScale="1">
        <p:scale>
          <a:sx n="79" d="100"/>
          <a:sy n="79" d="100"/>
        </p:scale>
        <p:origin x="-1968" y="-96"/>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hangingPunct="0">
              <a:defRPr sz="1200">
                <a:latin typeface="Gill Sans" charset="0"/>
                <a:ea typeface="Gill Sans" charset="0"/>
                <a:cs typeface="Gill Sans" charset="0"/>
                <a:sym typeface="Gill Sans" charset="0"/>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hangingPunct="0">
              <a:defRPr sz="1200" smtClean="0">
                <a:latin typeface="Gill Sans" charset="0"/>
                <a:ea typeface="Gill Sans" charset="0"/>
                <a:cs typeface="Gill Sans" charset="0"/>
                <a:sym typeface="Gill Sans" charset="0"/>
              </a:defRPr>
            </a:lvl1pPr>
          </a:lstStyle>
          <a:p>
            <a:pPr>
              <a:defRPr/>
            </a:pPr>
            <a:fld id="{14F73541-73C1-4BFF-9140-61E43010BDF7}" type="datetimeFigureOut">
              <a:rPr lang="en-US"/>
              <a:pPr>
                <a:defRPr/>
              </a:pPr>
              <a:t>1/20/2022</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hangingPunct="0">
              <a:defRPr sz="1200">
                <a:latin typeface="Gill Sans" charset="0"/>
                <a:ea typeface="Gill Sans" charset="0"/>
                <a:cs typeface="Gill Sans" charset="0"/>
                <a:sym typeface="Gill Sans" charset="0"/>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hangingPunct="0">
              <a:defRPr sz="1200" smtClean="0">
                <a:latin typeface="Gill Sans" charset="0"/>
                <a:ea typeface="Gill Sans" charset="0"/>
                <a:cs typeface="Gill Sans" charset="0"/>
                <a:sym typeface="Gill Sans" charset="0"/>
              </a:defRPr>
            </a:lvl1pPr>
          </a:lstStyle>
          <a:p>
            <a:pPr>
              <a:defRPr/>
            </a:pPr>
            <a:fld id="{94E14D18-375F-46D1-8644-E2D3326399BE}"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p:cNvSpPr>
            <a:spLocks noGrp="1" noRot="1" noChangeAspect="1"/>
          </p:cNvSpPr>
          <p:nvPr>
            <p:ph type="sldImg"/>
          </p:nvPr>
        </p:nvSpPr>
        <p:spPr bwMode="auto">
          <a:xfrm>
            <a:off x="1257300" y="720725"/>
            <a:ext cx="4800600" cy="3600450"/>
          </a:xfrm>
          <a:prstGeom prst="rect">
            <a:avLst/>
          </a:prstGeom>
          <a:noFill/>
          <a:ln w="9525">
            <a:noFill/>
            <a:bevel/>
            <a:headEnd/>
            <a:tailEnd/>
          </a:ln>
        </p:spPr>
      </p:sp>
      <p:sp>
        <p:nvSpPr>
          <p:cNvPr id="2050" name="Rectangle 2"/>
          <p:cNvSpPr>
            <a:spLocks noGrp="1"/>
          </p:cNvSpPr>
          <p:nvPr>
            <p:ph type="body" sz="quarter" idx="1"/>
          </p:nvPr>
        </p:nvSpPr>
        <p:spPr bwMode="auto">
          <a:xfrm>
            <a:off x="974725" y="4560888"/>
            <a:ext cx="5365750" cy="4319587"/>
          </a:xfrm>
          <a:prstGeom prst="rect">
            <a:avLst/>
          </a:prstGeom>
          <a:noFill/>
          <a:ln w="9525" cap="flat" cmpd="sng">
            <a:noFill/>
            <a:prstDash val="solid"/>
            <a:bevel/>
            <a:headEnd type="none" w="med" len="med"/>
            <a:tailEnd type="none" w="med" len="med"/>
          </a:ln>
          <a:effectLst/>
        </p:spPr>
        <p:txBody>
          <a:bodyPr vert="horz" wrap="square" lIns="96661" tIns="48331" rIns="96661" bIns="48331" numCol="1" anchor="t" anchorCtr="0" compatLnSpc="1">
            <a:prstTxWarp prst="textNoShape">
              <a:avLst/>
            </a:prstTxWarp>
          </a:bodyPr>
          <a:lstStyle/>
          <a:p>
            <a:pPr lvl="0"/>
            <a:r>
              <a:rPr lang="en-US" noProof="0">
                <a:sym typeface="Helvetica Neue" charset="0"/>
              </a:rPr>
              <a:t>Click to edit Master text styles</a:t>
            </a:r>
          </a:p>
          <a:p>
            <a:pPr lvl="1"/>
            <a:r>
              <a:rPr lang="en-US" noProof="0">
                <a:sym typeface="Helvetica Neue" charset="0"/>
              </a:rPr>
              <a:t>Second level</a:t>
            </a:r>
          </a:p>
          <a:p>
            <a:pPr lvl="2"/>
            <a:r>
              <a:rPr lang="en-US" noProof="0">
                <a:sym typeface="Helvetica Neue" charset="0"/>
              </a:rPr>
              <a:t>Third level</a:t>
            </a:r>
          </a:p>
          <a:p>
            <a:pPr lvl="3"/>
            <a:r>
              <a:rPr lang="en-US" noProof="0">
                <a:sym typeface="Helvetica Neue" charset="0"/>
              </a:rPr>
              <a:t>Fourth level</a:t>
            </a:r>
          </a:p>
          <a:p>
            <a:pPr lvl="4"/>
            <a:r>
              <a:rPr lang="en-US" noProof="0">
                <a:sym typeface="Helvetica Neue"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a:defRPr>
    </a:lvl1pPr>
    <a:lvl2pPr indent="2286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a:defRPr>
    </a:lvl2pPr>
    <a:lvl3pPr indent="4572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a:defRPr>
    </a:lvl3pPr>
    <a:lvl4pPr indent="6858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a:defRPr>
    </a:lvl4pPr>
    <a:lvl5pPr indent="9144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p:sp>
      <p:sp>
        <p:nvSpPr>
          <p:cNvPr id="16386" name="Notes Placeholder 2"/>
          <p:cNvSpPr>
            <a:spLocks noGrp="1"/>
          </p:cNvSpPr>
          <p:nvPr>
            <p:ph type="body" idx="1"/>
          </p:nvPr>
        </p:nvSpPr>
        <p:spPr>
          <a:noFill/>
          <a:ln/>
        </p:spPr>
        <p:txBody>
          <a:bodyPr/>
          <a:lstStyle/>
          <a:p>
            <a:pPr eaLnBrk="1"/>
            <a:endParaRPr lang="en-US" smtClean="0">
              <a:latin typeface="Helvetica Neue"/>
              <a:ea typeface="Helvetica Neue"/>
              <a:cs typeface="Helvetica Neue"/>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p:sp>
      <p:sp>
        <p:nvSpPr>
          <p:cNvPr id="41986"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Making the point that a duck is dinner, but hunting truffles is a livelihood for a family. Hunting truffles is much more lucrative. One acre of truffles can produce an income of $63,000 an acre of a wine orchard typically produces $18,000 income.</a:t>
            </a:r>
          </a:p>
          <a:p>
            <a:pPr eaLnBrk="1"/>
            <a:endParaRPr lang="en-US" smtClean="0">
              <a:latin typeface="Helvetica Neue"/>
              <a:ea typeface="Helvetica Neue"/>
              <a:cs typeface="Helvetica Neue"/>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p:sp>
      <p:sp>
        <p:nvSpPr>
          <p:cNvPr id="44034"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The number one reason that the dog is better is because the truffle hunter can go to his/her area with less notice being taken by a poacher.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p:sp>
      <p:sp>
        <p:nvSpPr>
          <p:cNvPr id="47106"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Both the dog’s attributes, strong feet for digging and large nose with wide open nostrils are tools for successful truffle hunting.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p:sp>
      <p:sp>
        <p:nvSpPr>
          <p:cNvPr id="50178"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A little background for the attendees to take home.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p:sp>
      <p:sp>
        <p:nvSpPr>
          <p:cNvPr id="52226"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We have been a recognized breed with a standard for only 28 years!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p:sp>
      <p:sp>
        <p:nvSpPr>
          <p:cNvPr id="54274" name="Notes Placeholder 2"/>
          <p:cNvSpPr>
            <a:spLocks noGrp="1"/>
          </p:cNvSpPr>
          <p:nvPr>
            <p:ph type="body" idx="1"/>
          </p:nvPr>
        </p:nvSpPr>
        <p:spPr>
          <a:noFill/>
          <a:ln/>
        </p:spPr>
        <p:txBody>
          <a:bodyPr/>
          <a:lstStyle/>
          <a:p>
            <a:pPr eaLnBrk="1"/>
            <a:endParaRPr lang="en-US" smtClean="0">
              <a:latin typeface="Helvetica Neue"/>
              <a:ea typeface="Helvetica Neue"/>
              <a:cs typeface="Helvetica Neue"/>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p:sp>
      <p:sp>
        <p:nvSpPr>
          <p:cNvPr id="56322" name="Notes Placeholder 2"/>
          <p:cNvSpPr>
            <a:spLocks noGrp="1"/>
          </p:cNvSpPr>
          <p:nvPr>
            <p:ph type="body" idx="1"/>
          </p:nvPr>
        </p:nvSpPr>
        <p:spPr>
          <a:noFill/>
          <a:ln/>
        </p:spPr>
        <p:txBody>
          <a:bodyPr/>
          <a:lstStyle/>
          <a:p>
            <a:pPr eaLnBrk="1"/>
            <a:endParaRPr lang="en-US" smtClean="0">
              <a:latin typeface="Helvetica Neue"/>
              <a:ea typeface="Helvetica Neue"/>
              <a:cs typeface="Helvetica Neue"/>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p:sp>
      <p:sp>
        <p:nvSpPr>
          <p:cNvPr id="59394"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Labrador Retriever with parallel planes and 50/50 skull to head proportions. Lagotto with slightly divergent planes and 54/46 skull to head proportions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p:sp>
      <p:sp>
        <p:nvSpPr>
          <p:cNvPr id="65538" name="Notes Placeholder 2"/>
          <p:cNvSpPr>
            <a:spLocks noGrp="1"/>
          </p:cNvSpPr>
          <p:nvPr>
            <p:ph type="body" idx="1"/>
          </p:nvPr>
        </p:nvSpPr>
        <p:spPr>
          <a:noFill/>
          <a:ln/>
        </p:spPr>
        <p:txBody>
          <a:bodyPr/>
          <a:lstStyle/>
          <a:p>
            <a:pPr eaLnBrk="1"/>
            <a:endParaRPr lang="en-US" smtClean="0">
              <a:latin typeface="Helvetica Neue"/>
              <a:ea typeface="Helvetica Neue"/>
              <a:cs typeface="Helvetica Neue"/>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p:sp>
      <p:sp>
        <p:nvSpPr>
          <p:cNvPr id="68610" name="Notes Placeholder 2"/>
          <p:cNvSpPr>
            <a:spLocks noGrp="1"/>
          </p:cNvSpPr>
          <p:nvPr>
            <p:ph type="body" idx="1"/>
          </p:nvPr>
        </p:nvSpPr>
        <p:spPr>
          <a:noFill/>
          <a:ln/>
        </p:spPr>
        <p:txBody>
          <a:bodyPr/>
          <a:lstStyle/>
          <a:p>
            <a:pPr eaLnBrk="1"/>
            <a:endParaRPr lang="en-US" smtClean="0">
              <a:latin typeface="Helvetica Neue"/>
              <a:ea typeface="Helvetica Neue"/>
              <a:cs typeface="Helvetica Neue"/>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a:noFill/>
          <a:ln/>
        </p:spPr>
        <p:txBody>
          <a:bodyPr/>
          <a:lstStyle/>
          <a:p>
            <a:pPr eaLnBrk="1"/>
            <a:endParaRPr lang="en-US" smtClean="0">
              <a:latin typeface="Helvetica Neue"/>
              <a:ea typeface="Helvetica Neue"/>
              <a:cs typeface="Helvetica Neu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p:sp>
      <p:sp>
        <p:nvSpPr>
          <p:cNvPr id="73730" name="Notes Placeholder 2"/>
          <p:cNvSpPr>
            <a:spLocks noGrp="1"/>
          </p:cNvSpPr>
          <p:nvPr>
            <p:ph type="body" idx="1"/>
          </p:nvPr>
        </p:nvSpPr>
        <p:spPr>
          <a:noFill/>
          <a:ln/>
        </p:spPr>
        <p:txBody>
          <a:bodyPr/>
          <a:lstStyle/>
          <a:p>
            <a:pPr eaLnBrk="1"/>
            <a:endParaRPr lang="en-US" smtClean="0">
              <a:latin typeface="Helvetica Neue"/>
              <a:ea typeface="Helvetica Neue"/>
              <a:cs typeface="Helvetica Neue"/>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p:sp>
      <p:sp>
        <p:nvSpPr>
          <p:cNvPr id="76802"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Assortment of male heads of a variety of ages to take a look at. Which are your favorites and why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p:sp>
      <p:sp>
        <p:nvSpPr>
          <p:cNvPr id="79874" name="Notes Placeholder 2"/>
          <p:cNvSpPr>
            <a:spLocks noGrp="1"/>
          </p:cNvSpPr>
          <p:nvPr>
            <p:ph type="body" idx="1"/>
          </p:nvPr>
        </p:nvSpPr>
        <p:spPr>
          <a:noFill/>
          <a:ln/>
        </p:spPr>
        <p:txBody>
          <a:bodyPr/>
          <a:lstStyle/>
          <a:p>
            <a:pPr eaLnBrk="1"/>
            <a:endParaRPr lang="en-US" smtClean="0">
              <a:latin typeface="Helvetica Neue"/>
              <a:ea typeface="Helvetica Neue"/>
              <a:cs typeface="Helvetica Neue"/>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p:sp>
      <p:sp>
        <p:nvSpPr>
          <p:cNvPr id="81922"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This is a dog who is IC affected. The noticeable difference is evident in the far right photo (between 8-10 weeks old) These slides are all the same dog. This is an entirely cosmetic fault, causing no discomfort or problem to the dog in its lifetime. However, it is a DQ fault.</a:t>
            </a:r>
          </a:p>
          <a:p>
            <a:pPr eaLnBrk="1"/>
            <a:endParaRPr lang="en-US" smtClean="0">
              <a:latin typeface="Helvetica Neue"/>
              <a:ea typeface="Helvetica Neue"/>
              <a:cs typeface="Helvetica Neue"/>
            </a:endParaRPr>
          </a:p>
          <a:p>
            <a:pPr eaLnBrk="1"/>
            <a:endParaRPr lang="en-US" smtClean="0">
              <a:latin typeface="Helvetica Neue"/>
              <a:ea typeface="Helvetica Neue"/>
              <a:cs typeface="Helvetica Neue"/>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p:sp>
      <p:sp>
        <p:nvSpPr>
          <p:cNvPr id="87042"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Top Row: L-R White/Orange, Bottom Row: Patch (White/Brown) Brown, Roan. Previous page Brown and Tan.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p:sp>
      <p:sp>
        <p:nvSpPr>
          <p:cNvPr id="89090"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p:sp>
      <p:sp>
        <p:nvSpPr>
          <p:cNvPr id="91138"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Top is the same dog Roan Brown and Tan in both photos about 10 months apart. Bottom is a Sable and White patch. Note the dark pigment on nose around eyes and on the ear tips, as if the dog were brown. Dark hair here is NOT a fault and should not be confused with black or grey.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p:sp>
      <p:sp>
        <p:nvSpPr>
          <p:cNvPr id="93186"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 After talking with our European counterparts, it has been determined that the only way to have actual “grey” genetically would be for the dog to have a BLACK NOSE.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p:sp>
      <p:sp>
        <p:nvSpPr>
          <p:cNvPr id="96258"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Dog goes on the table again for a look at real curls with participants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p:sp>
      <p:sp>
        <p:nvSpPr>
          <p:cNvPr id="98306" name="Notes Placeholder 2"/>
          <p:cNvSpPr>
            <a:spLocks noGrp="1"/>
          </p:cNvSpPr>
          <p:nvPr>
            <p:ph type="body" idx="1"/>
          </p:nvPr>
        </p:nvSpPr>
        <p:spPr>
          <a:noFill/>
          <a:ln/>
        </p:spPr>
        <p:txBody>
          <a:bodyPr/>
          <a:lstStyle/>
          <a:p>
            <a:pPr eaLnBrk="1"/>
            <a:endParaRPr lang="en-US" smtClean="0">
              <a:latin typeface="Helvetica Neue"/>
              <a:ea typeface="Helvetica Neue"/>
              <a:cs typeface="Helvetica Neue"/>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p:sp>
      <p:sp>
        <p:nvSpPr>
          <p:cNvPr id="20482" name="Notes Placeholder 2"/>
          <p:cNvSpPr>
            <a:spLocks noGrp="1"/>
          </p:cNvSpPr>
          <p:nvPr>
            <p:ph type="body" idx="1"/>
          </p:nvPr>
        </p:nvSpPr>
        <p:spPr>
          <a:noFill/>
          <a:ln/>
        </p:spPr>
        <p:txBody>
          <a:bodyPr/>
          <a:lstStyle/>
          <a:p>
            <a:pPr eaLnBrk="1"/>
            <a:endParaRPr lang="en-US" smtClean="0">
              <a:latin typeface="Helvetica Neue"/>
              <a:ea typeface="Helvetica Neue"/>
              <a:cs typeface="Helvetica Neue"/>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p:sp>
      <p:sp>
        <p:nvSpPr>
          <p:cNvPr id="100354" name="Notes Placeholder 2"/>
          <p:cNvSpPr>
            <a:spLocks noGrp="1"/>
          </p:cNvSpPr>
          <p:nvPr>
            <p:ph type="body" idx="1"/>
          </p:nvPr>
        </p:nvSpPr>
        <p:spPr>
          <a:noFill/>
          <a:ln/>
        </p:spPr>
        <p:txBody>
          <a:bodyPr/>
          <a:lstStyle/>
          <a:p>
            <a:pPr eaLnBrk="1"/>
            <a:endParaRPr lang="en-US" smtClean="0">
              <a:latin typeface="Helvetica Neue"/>
              <a:ea typeface="Helvetica Neue"/>
              <a:cs typeface="Helvetica Neue"/>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p:sp>
      <p:sp>
        <p:nvSpPr>
          <p:cNvPr id="102402" name="Notes Placeholder 2"/>
          <p:cNvSpPr>
            <a:spLocks noGrp="1"/>
          </p:cNvSpPr>
          <p:nvPr>
            <p:ph type="body" idx="1"/>
          </p:nvPr>
        </p:nvSpPr>
        <p:spPr>
          <a:noFill/>
          <a:ln/>
        </p:spPr>
        <p:txBody>
          <a:bodyPr/>
          <a:lstStyle/>
          <a:p>
            <a:pPr eaLnBrk="1"/>
            <a:endParaRPr lang="en-US" smtClean="0">
              <a:latin typeface="Helvetica Neue"/>
              <a:ea typeface="Helvetica Neue"/>
              <a:cs typeface="Helvetica Neue"/>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p:sp>
      <p:sp>
        <p:nvSpPr>
          <p:cNvPr id="104450"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At the walk the dogs legs are parallel, as speed increases they converge toward the center. They do not single track, however. Nor do they over reach with the rear foot passing the footprint of the front foot. As they increase in speed the  neck moves slightly lower and forward.  He should not be exhibited in an elongated trot—it is atypical and incorrect for the breed.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p:sp>
      <p:sp>
        <p:nvSpPr>
          <p:cNvPr id="106498" name="Notes Placeholder 2"/>
          <p:cNvSpPr>
            <a:spLocks noGrp="1"/>
          </p:cNvSpPr>
          <p:nvPr>
            <p:ph type="body" idx="1"/>
          </p:nvPr>
        </p:nvSpPr>
        <p:spPr>
          <a:noFill/>
          <a:ln/>
        </p:spPr>
        <p:txBody>
          <a:bodyPr/>
          <a:lstStyle/>
          <a:p>
            <a:pPr eaLnBrk="1"/>
            <a:endParaRPr lang="en-US" smtClean="0">
              <a:latin typeface="Helvetica Neue"/>
              <a:ea typeface="Helvetica Neue"/>
              <a:cs typeface="Helvetica Neue"/>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p:sp>
      <p:sp>
        <p:nvSpPr>
          <p:cNvPr id="108546"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Shoulder angle should read 115 degrees. Rear angulation is 110 degrees.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p:sp>
      <p:sp>
        <p:nvSpPr>
          <p:cNvPr id="111618"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It goes without saying that the tail in the photograph is set and carried incorrectly. Examples in the drawing are of a dog who is STANDING.</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p:sp>
      <p:sp>
        <p:nvSpPr>
          <p:cNvPr id="113666"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The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p:sp>
      <p:sp>
        <p:nvSpPr>
          <p:cNvPr id="116738"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Both dogs are correct! Both are square with plenty of leg, good proportions to the head, fabulous coat. Dog on the left is more round in cross section, while dog on the right is more oviod.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p:sp>
      <p:sp>
        <p:nvSpPr>
          <p:cNvPr id="118786"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“Undemanding” is the word that gives Lagotto owners a good laugh. What is meant is “easy keeper”, “adaptable”, not high maintenance in the sense of food and care…..a word that does not translate well into English!</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p:sp>
      <p:sp>
        <p:nvSpPr>
          <p:cNvPr id="121858" name="Notes Placeholder 2"/>
          <p:cNvSpPr>
            <a:spLocks noGrp="1"/>
          </p:cNvSpPr>
          <p:nvPr>
            <p:ph type="body" idx="1"/>
          </p:nvPr>
        </p:nvSpPr>
        <p:spPr>
          <a:noFill/>
          <a:ln/>
        </p:spPr>
        <p:txBody>
          <a:bodyPr/>
          <a:lstStyle/>
          <a:p>
            <a:pPr eaLnBrk="1"/>
            <a:endParaRPr lang="en-US" smtClean="0">
              <a:latin typeface="Helvetica Neue"/>
              <a:ea typeface="Helvetica Neue"/>
              <a:cs typeface="Helvetica Neue"/>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p:sp>
      <p:sp>
        <p:nvSpPr>
          <p:cNvPr id="27650" name="Notes Placeholder 2"/>
          <p:cNvSpPr>
            <a:spLocks noGrp="1"/>
          </p:cNvSpPr>
          <p:nvPr>
            <p:ph type="body" idx="1"/>
          </p:nvPr>
        </p:nvSpPr>
        <p:spPr>
          <a:noFill/>
          <a:ln/>
        </p:spPr>
        <p:txBody>
          <a:bodyPr/>
          <a:lstStyle/>
          <a:p>
            <a:pPr eaLnBrk="1"/>
            <a:endParaRPr lang="en-US" smtClean="0">
              <a:latin typeface="Helvetica Neue"/>
              <a:ea typeface="Helvetica Neue"/>
              <a:cs typeface="Helvetica Neue"/>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p:sp>
      <p:sp>
        <p:nvSpPr>
          <p:cNvPr id="124930" name="Notes Placeholder 2"/>
          <p:cNvSpPr>
            <a:spLocks noGrp="1"/>
          </p:cNvSpPr>
          <p:nvPr>
            <p:ph type="body" idx="1"/>
          </p:nvPr>
        </p:nvSpPr>
        <p:spPr>
          <a:noFill/>
          <a:ln/>
        </p:spPr>
        <p:txBody>
          <a:bodyPr/>
          <a:lstStyle/>
          <a:p>
            <a:pPr eaLnBrk="1"/>
            <a:endParaRPr lang="en-US" smtClean="0">
              <a:latin typeface="Helvetica Neue"/>
              <a:ea typeface="Helvetica Neue"/>
              <a:cs typeface="Helvetica Neue"/>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p:sp>
      <p:sp>
        <p:nvSpPr>
          <p:cNvPr id="29698"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Early paintings from the Renaissance show the Lagotto featuring prominently in Italian life. If he is truly the oldest of the water dogs, it is probably during the spread of Renaissance ideas throughout Europe that the Lagotto also was carried far and wide where the breed was further developed in it’s new homelands. This gives rise to the Barbet (French Water Dog), the Spanish Water Dog, the Portuguese Water Dog, and the German Water Dog (poodle).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eaLnBrk="1">
              <a:defRPr/>
            </a:pPr>
            <a:r>
              <a:rPr lang="en-US" dirty="0">
                <a:sym typeface="Helvetica Neue" charset="0"/>
              </a:rPr>
              <a:t>The LRCA was approached by a researcher at the Human Genome Project in 2016. They were doing a project on rare Italian Breeds. After collecting DNA from  dogs we were surprised to find out that we weren’t related to the dog breeds that we thought we were. A strong influence from both the English Setter and the </a:t>
            </a:r>
            <a:r>
              <a:rPr lang="en-US" dirty="0" err="1">
                <a:sym typeface="Helvetica Neue" charset="0"/>
              </a:rPr>
              <a:t>Spinone</a:t>
            </a:r>
            <a:r>
              <a:rPr lang="en-US" dirty="0">
                <a:sym typeface="Helvetica Neue" charset="0"/>
              </a:rPr>
              <a:t> </a:t>
            </a:r>
            <a:r>
              <a:rPr lang="en-US" dirty="0" err="1">
                <a:sym typeface="Helvetica Neue" charset="0"/>
              </a:rPr>
              <a:t>Italiano</a:t>
            </a:r>
            <a:r>
              <a:rPr lang="en-US" dirty="0">
                <a:sym typeface="Helvetica Neue" charset="0"/>
              </a:rPr>
              <a:t> were noted…and we grouped genetically with upland game dogs not the water retrievers.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p:sp>
      <p:sp>
        <p:nvSpPr>
          <p:cNvPr id="33794"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Only in England is the dog still actively “shot over”, this was originally meant to make sure that the dog maintained it’s working ability in areas of the world where truffles are scarce or non-existent. Recently, however, the Lagotto Romagnolo Club of Great Britain just held a truffle hunting seminar.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p:sp>
      <p:sp>
        <p:nvSpPr>
          <p:cNvPr id="35842" name="Notes Placeholder 2"/>
          <p:cNvSpPr>
            <a:spLocks noGrp="1"/>
          </p:cNvSpPr>
          <p:nvPr>
            <p:ph type="body" idx="1"/>
          </p:nvPr>
        </p:nvSpPr>
        <p:spPr>
          <a:noFill/>
          <a:ln/>
        </p:spPr>
        <p:txBody>
          <a:bodyPr/>
          <a:lstStyle/>
          <a:p>
            <a:pPr eaLnBrk="1"/>
            <a:endParaRPr lang="en-US" smtClean="0">
              <a:latin typeface="Helvetica Neue"/>
              <a:ea typeface="Helvetica Neue"/>
              <a:cs typeface="Helvetica Neue"/>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p:sp>
      <p:sp>
        <p:nvSpPr>
          <p:cNvPr id="38914" name="Notes Placeholder 2"/>
          <p:cNvSpPr>
            <a:spLocks noGrp="1"/>
          </p:cNvSpPr>
          <p:nvPr>
            <p:ph type="body" idx="1"/>
          </p:nvPr>
        </p:nvSpPr>
        <p:spPr>
          <a:noFill/>
          <a:ln/>
        </p:spPr>
        <p:txBody>
          <a:bodyPr/>
          <a:lstStyle/>
          <a:p>
            <a:pPr eaLnBrk="1"/>
            <a:r>
              <a:rPr lang="en-US" smtClean="0">
                <a:latin typeface="Helvetica Neue"/>
                <a:ea typeface="Helvetica Neue"/>
                <a:cs typeface="Helvetica Neue"/>
              </a:rPr>
              <a:t>This slide is hard to read for the audience in a big room.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77800"/>
            <a:ext cx="2616200" cy="9575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177800"/>
            <a:ext cx="7696200" cy="9575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768600"/>
            <a:ext cx="5156200" cy="698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768600"/>
            <a:ext cx="5156200" cy="698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1026" name="Rectangle 1"/>
          <p:cNvSpPr>
            <a:spLocks noGrp="1"/>
          </p:cNvSpPr>
          <p:nvPr>
            <p:ph type="title"/>
          </p:nvPr>
        </p:nvSpPr>
        <p:spPr bwMode="auto">
          <a:xfrm>
            <a:off x="1270000" y="177800"/>
            <a:ext cx="10464800" cy="2590800"/>
          </a:xfrm>
          <a:prstGeom prst="rect">
            <a:avLst/>
          </a:prstGeom>
          <a:noFill/>
          <a:ln w="12700">
            <a:noFill/>
            <a:miter lim="0"/>
            <a:headEnd/>
            <a:tailEnd/>
          </a:ln>
        </p:spPr>
        <p:txBody>
          <a:bodyPr vert="horz" wrap="square" lIns="50800" tIns="50800" rIns="50800" bIns="50800" numCol="1" anchor="ctr" anchorCtr="0" compatLnSpc="1">
            <a:prstTxWarp prst="textNoShape">
              <a:avLst/>
            </a:prstTxWarp>
          </a:bodyPr>
          <a:lstStyle/>
          <a:p>
            <a:pPr lvl="0"/>
            <a:r>
              <a:rPr lang="en-US" smtClean="0">
                <a:sym typeface="Gill Sans"/>
              </a:rPr>
              <a:t>Click to edit Master title style</a:t>
            </a:r>
          </a:p>
        </p:txBody>
      </p:sp>
      <p:sp>
        <p:nvSpPr>
          <p:cNvPr id="1027" name="Rectangle 2"/>
          <p:cNvSpPr>
            <a:spLocks noGrp="1"/>
          </p:cNvSpPr>
          <p:nvPr>
            <p:ph type="body" idx="1"/>
          </p:nvPr>
        </p:nvSpPr>
        <p:spPr bwMode="auto">
          <a:xfrm>
            <a:off x="1270000" y="2768600"/>
            <a:ext cx="10464800" cy="6985000"/>
          </a:xfrm>
          <a:prstGeom prst="rect">
            <a:avLst/>
          </a:prstGeom>
          <a:noFill/>
          <a:ln w="12700">
            <a:noFill/>
            <a:miter lim="0"/>
            <a:headEnd/>
            <a:tailEnd/>
          </a:ln>
        </p:spPr>
        <p:txBody>
          <a:bodyPr vert="horz" wrap="square" lIns="50800" tIns="50800" rIns="50800" bIns="50800" numCol="1" anchor="t" anchorCtr="0" compatLnSpc="1">
            <a:prstTxWarp prst="textNoShape">
              <a:avLst/>
            </a:prstTxWarp>
          </a:bodyPr>
          <a:lstStyle/>
          <a:p>
            <a:pPr lvl="0"/>
            <a:r>
              <a:rPr lang="en-US" smtClean="0">
                <a:sym typeface="Gill Sans"/>
              </a:rPr>
              <a:t>Click to edit Master text styles</a:t>
            </a:r>
          </a:p>
          <a:p>
            <a:pPr lvl="1"/>
            <a:r>
              <a:rPr lang="en-US" smtClean="0">
                <a:sym typeface="Gill Sans"/>
              </a:rPr>
              <a:t>Second level</a:t>
            </a:r>
          </a:p>
          <a:p>
            <a:pPr lvl="2"/>
            <a:r>
              <a:rPr lang="en-US" smtClean="0">
                <a:sym typeface="Gill Sans"/>
              </a:rPr>
              <a:t>Third level</a:t>
            </a:r>
          </a:p>
          <a:p>
            <a:pPr lvl="3"/>
            <a:r>
              <a:rPr lang="en-US" smtClean="0">
                <a:sym typeface="Gill Sans"/>
              </a:rPr>
              <a:t>Fourth level</a:t>
            </a:r>
          </a:p>
          <a:p>
            <a:pPr lvl="4"/>
            <a:r>
              <a:rPr lang="en-US" smtClean="0">
                <a:sym typeface="Gill Sans"/>
              </a:rPr>
              <a:t>Fifth level</a:t>
            </a:r>
          </a:p>
        </p:txBody>
      </p:sp>
    </p:spTree>
  </p:cSld>
  <p:clrMap bg1="dk1" tx1="lt1" bg2="dk2" tx2="lt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8400">
          <a:solidFill>
            <a:srgbClr val="FFFFFF"/>
          </a:solidFill>
          <a:latin typeface="+mj-lt"/>
          <a:ea typeface="+mj-ea"/>
          <a:cs typeface="+mj-cs"/>
          <a:sym typeface="Gill Sans"/>
        </a:defRPr>
      </a:lvl1pPr>
      <a:lvl2pPr algn="ctr" rtl="0" eaLnBrk="0" fontAlgn="base" hangingPunct="0">
        <a:spcBef>
          <a:spcPct val="0"/>
        </a:spcBef>
        <a:spcAft>
          <a:spcPct val="0"/>
        </a:spcAft>
        <a:defRPr sz="8400">
          <a:solidFill>
            <a:srgbClr val="FFFFFF"/>
          </a:solidFill>
          <a:latin typeface="Gill Sans" charset="0"/>
          <a:ea typeface="Gill Sans" charset="0"/>
          <a:cs typeface="Gill Sans" charset="0"/>
          <a:sym typeface="Gill Sans"/>
        </a:defRPr>
      </a:lvl2pPr>
      <a:lvl3pPr algn="ctr" rtl="0" eaLnBrk="0" fontAlgn="base" hangingPunct="0">
        <a:spcBef>
          <a:spcPct val="0"/>
        </a:spcBef>
        <a:spcAft>
          <a:spcPct val="0"/>
        </a:spcAft>
        <a:defRPr sz="8400">
          <a:solidFill>
            <a:srgbClr val="FFFFFF"/>
          </a:solidFill>
          <a:latin typeface="Gill Sans" charset="0"/>
          <a:ea typeface="Gill Sans" charset="0"/>
          <a:cs typeface="Gill Sans" charset="0"/>
          <a:sym typeface="Gill Sans"/>
        </a:defRPr>
      </a:lvl3pPr>
      <a:lvl4pPr algn="ctr" rtl="0" eaLnBrk="0" fontAlgn="base" hangingPunct="0">
        <a:spcBef>
          <a:spcPct val="0"/>
        </a:spcBef>
        <a:spcAft>
          <a:spcPct val="0"/>
        </a:spcAft>
        <a:defRPr sz="8400">
          <a:solidFill>
            <a:srgbClr val="FFFFFF"/>
          </a:solidFill>
          <a:latin typeface="Gill Sans" charset="0"/>
          <a:ea typeface="Gill Sans" charset="0"/>
          <a:cs typeface="Gill Sans" charset="0"/>
          <a:sym typeface="Gill Sans"/>
        </a:defRPr>
      </a:lvl4pPr>
      <a:lvl5pPr algn="ctr" rtl="0" eaLnBrk="0" fontAlgn="base" hangingPunct="0">
        <a:spcBef>
          <a:spcPct val="0"/>
        </a:spcBef>
        <a:spcAft>
          <a:spcPct val="0"/>
        </a:spcAft>
        <a:defRPr sz="8400">
          <a:solidFill>
            <a:srgbClr val="FFFFFF"/>
          </a:solidFill>
          <a:latin typeface="Gill Sans" charset="0"/>
          <a:ea typeface="Gill Sans" charset="0"/>
          <a:cs typeface="Gill Sans" charset="0"/>
          <a:sym typeface="Gill Sans"/>
        </a:defRPr>
      </a:lvl5pPr>
      <a:lvl6pPr marL="457200" algn="ctr" rtl="0" fontAlgn="base" hangingPunct="0">
        <a:spcBef>
          <a:spcPct val="0"/>
        </a:spcBef>
        <a:spcAft>
          <a:spcPct val="0"/>
        </a:spcAft>
        <a:defRPr sz="8400">
          <a:solidFill>
            <a:srgbClr val="FFFFFF"/>
          </a:solidFill>
          <a:latin typeface="Gill Sans" charset="0"/>
          <a:ea typeface="Gill Sans" charset="0"/>
          <a:cs typeface="Gill Sans" charset="0"/>
          <a:sym typeface="Gill Sans" charset="0"/>
        </a:defRPr>
      </a:lvl6pPr>
      <a:lvl7pPr marL="914400" algn="ctr" rtl="0" fontAlgn="base" hangingPunct="0">
        <a:spcBef>
          <a:spcPct val="0"/>
        </a:spcBef>
        <a:spcAft>
          <a:spcPct val="0"/>
        </a:spcAft>
        <a:defRPr sz="8400">
          <a:solidFill>
            <a:srgbClr val="FFFFFF"/>
          </a:solidFill>
          <a:latin typeface="Gill Sans" charset="0"/>
          <a:ea typeface="Gill Sans" charset="0"/>
          <a:cs typeface="Gill Sans" charset="0"/>
          <a:sym typeface="Gill Sans" charset="0"/>
        </a:defRPr>
      </a:lvl7pPr>
      <a:lvl8pPr marL="1371600" algn="ctr" rtl="0" fontAlgn="base" hangingPunct="0">
        <a:spcBef>
          <a:spcPct val="0"/>
        </a:spcBef>
        <a:spcAft>
          <a:spcPct val="0"/>
        </a:spcAft>
        <a:defRPr sz="8400">
          <a:solidFill>
            <a:srgbClr val="FFFFFF"/>
          </a:solidFill>
          <a:latin typeface="Gill Sans" charset="0"/>
          <a:ea typeface="Gill Sans" charset="0"/>
          <a:cs typeface="Gill Sans" charset="0"/>
          <a:sym typeface="Gill Sans" charset="0"/>
        </a:defRPr>
      </a:lvl8pPr>
      <a:lvl9pPr marL="1828800" algn="ctr" rtl="0" fontAlgn="base" hangingPunct="0">
        <a:spcBef>
          <a:spcPct val="0"/>
        </a:spcBef>
        <a:spcAft>
          <a:spcPct val="0"/>
        </a:spcAft>
        <a:defRPr sz="8400">
          <a:solidFill>
            <a:srgbClr val="FFFFFF"/>
          </a:solidFill>
          <a:latin typeface="Gill Sans" charset="0"/>
          <a:ea typeface="Gill Sans" charset="0"/>
          <a:cs typeface="Gill Sans" charset="0"/>
          <a:sym typeface="Gill Sans" charset="0"/>
        </a:defRPr>
      </a:lvl9pPr>
    </p:titleStyle>
    <p:bodyStyle>
      <a:lvl1pPr marL="760413" indent="-493713" algn="l" rtl="0" eaLnBrk="0" fontAlgn="base" hangingPunct="0">
        <a:spcBef>
          <a:spcPts val="3800"/>
        </a:spcBef>
        <a:spcAft>
          <a:spcPct val="0"/>
        </a:spcAft>
        <a:buSzPct val="171000"/>
        <a:buFont typeface="Gill Sans"/>
        <a:buChar char="•"/>
        <a:defRPr sz="3200">
          <a:solidFill>
            <a:srgbClr val="FFFFFF"/>
          </a:solidFill>
          <a:latin typeface="+mn-lt"/>
          <a:ea typeface="+mn-ea"/>
          <a:cs typeface="+mn-cs"/>
          <a:sym typeface="Gill Sans"/>
        </a:defRPr>
      </a:lvl1pPr>
      <a:lvl2pPr marL="1204913" indent="-493713" algn="l" rtl="0" eaLnBrk="0" fontAlgn="base" hangingPunct="0">
        <a:spcBef>
          <a:spcPts val="3800"/>
        </a:spcBef>
        <a:spcAft>
          <a:spcPct val="0"/>
        </a:spcAft>
        <a:buSzPct val="171000"/>
        <a:buFont typeface="Gill Sans"/>
        <a:buChar char="•"/>
        <a:defRPr sz="3200">
          <a:solidFill>
            <a:srgbClr val="FFFFFF"/>
          </a:solidFill>
          <a:latin typeface="+mn-lt"/>
          <a:ea typeface="+mn-ea"/>
          <a:cs typeface="+mn-cs"/>
          <a:sym typeface="Gill Sans"/>
        </a:defRPr>
      </a:lvl2pPr>
      <a:lvl3pPr marL="1649413" indent="-493713" algn="l" rtl="0" eaLnBrk="0" fontAlgn="base" hangingPunct="0">
        <a:spcBef>
          <a:spcPts val="3800"/>
        </a:spcBef>
        <a:spcAft>
          <a:spcPct val="0"/>
        </a:spcAft>
        <a:buSzPct val="171000"/>
        <a:buFont typeface="Gill Sans"/>
        <a:buChar char="•"/>
        <a:defRPr sz="3200">
          <a:solidFill>
            <a:srgbClr val="FFFFFF"/>
          </a:solidFill>
          <a:latin typeface="+mn-lt"/>
          <a:ea typeface="+mn-ea"/>
          <a:cs typeface="+mn-cs"/>
          <a:sym typeface="Gill Sans"/>
        </a:defRPr>
      </a:lvl3pPr>
      <a:lvl4pPr marL="2093913" indent="-493713" algn="l" rtl="0" eaLnBrk="0" fontAlgn="base" hangingPunct="0">
        <a:spcBef>
          <a:spcPts val="3800"/>
        </a:spcBef>
        <a:spcAft>
          <a:spcPct val="0"/>
        </a:spcAft>
        <a:buSzPct val="171000"/>
        <a:buFont typeface="Gill Sans"/>
        <a:buChar char="•"/>
        <a:defRPr sz="3200">
          <a:solidFill>
            <a:srgbClr val="FFFFFF"/>
          </a:solidFill>
          <a:latin typeface="+mn-lt"/>
          <a:ea typeface="+mn-ea"/>
          <a:cs typeface="+mn-cs"/>
          <a:sym typeface="Gill Sans"/>
        </a:defRPr>
      </a:lvl4pPr>
      <a:lvl5pPr marL="2538413" indent="-493713" algn="l" rtl="0" eaLnBrk="0" fontAlgn="base" hangingPunct="0">
        <a:spcBef>
          <a:spcPts val="3800"/>
        </a:spcBef>
        <a:spcAft>
          <a:spcPct val="0"/>
        </a:spcAft>
        <a:buSzPct val="171000"/>
        <a:buFont typeface="Gill Sans"/>
        <a:buChar char="•"/>
        <a:defRPr sz="3200">
          <a:solidFill>
            <a:srgbClr val="FFFFFF"/>
          </a:solidFill>
          <a:latin typeface="+mn-lt"/>
          <a:ea typeface="+mn-ea"/>
          <a:cs typeface="+mn-cs"/>
          <a:sym typeface="Gill Sans"/>
        </a:defRPr>
      </a:lvl5pPr>
      <a:lvl6pPr marL="2995613" indent="-493713" algn="l" rtl="0" fontAlgn="base" hangingPunct="0">
        <a:spcBef>
          <a:spcPts val="3800"/>
        </a:spcBef>
        <a:spcAft>
          <a:spcPct val="0"/>
        </a:spcAft>
        <a:buSzPct val="171000"/>
        <a:buFont typeface="Gill Sans" charset="0"/>
        <a:buChar char="•"/>
        <a:defRPr sz="3200">
          <a:solidFill>
            <a:srgbClr val="FFFFFF"/>
          </a:solidFill>
          <a:latin typeface="+mn-lt"/>
          <a:ea typeface="+mn-ea"/>
          <a:cs typeface="+mn-cs"/>
          <a:sym typeface="Gill Sans" charset="0"/>
        </a:defRPr>
      </a:lvl6pPr>
      <a:lvl7pPr marL="3452813" indent="-493713" algn="l" rtl="0" fontAlgn="base" hangingPunct="0">
        <a:spcBef>
          <a:spcPts val="3800"/>
        </a:spcBef>
        <a:spcAft>
          <a:spcPct val="0"/>
        </a:spcAft>
        <a:buSzPct val="171000"/>
        <a:buFont typeface="Gill Sans" charset="0"/>
        <a:buChar char="•"/>
        <a:defRPr sz="3200">
          <a:solidFill>
            <a:srgbClr val="FFFFFF"/>
          </a:solidFill>
          <a:latin typeface="+mn-lt"/>
          <a:ea typeface="+mn-ea"/>
          <a:cs typeface="+mn-cs"/>
          <a:sym typeface="Gill Sans" charset="0"/>
        </a:defRPr>
      </a:lvl7pPr>
      <a:lvl8pPr marL="3910013" indent="-493713" algn="l" rtl="0" fontAlgn="base" hangingPunct="0">
        <a:spcBef>
          <a:spcPts val="3800"/>
        </a:spcBef>
        <a:spcAft>
          <a:spcPct val="0"/>
        </a:spcAft>
        <a:buSzPct val="171000"/>
        <a:buFont typeface="Gill Sans" charset="0"/>
        <a:buChar char="•"/>
        <a:defRPr sz="3200">
          <a:solidFill>
            <a:srgbClr val="FFFFFF"/>
          </a:solidFill>
          <a:latin typeface="+mn-lt"/>
          <a:ea typeface="+mn-ea"/>
          <a:cs typeface="+mn-cs"/>
          <a:sym typeface="Gill Sans" charset="0"/>
        </a:defRPr>
      </a:lvl8pPr>
      <a:lvl9pPr marL="4367213" indent="-493713" algn="l" rtl="0" fontAlgn="base" hangingPunct="0">
        <a:spcBef>
          <a:spcPts val="3800"/>
        </a:spcBef>
        <a:spcAft>
          <a:spcPct val="0"/>
        </a:spcAft>
        <a:buSzPct val="171000"/>
        <a:buFont typeface="Gill Sans" charset="0"/>
        <a:buChar char="•"/>
        <a:defRPr sz="3200">
          <a:solidFill>
            <a:srgbClr val="FFFFFF"/>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62.jpeg"/><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78.jpe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85.jpe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6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100.jpeg"/></Relationships>
</file>

<file path=ppt/slides/_rels/slide6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6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lagottous.co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25.jpeg"/></Relationships>
</file>

<file path=ppt/slides/_rels/slide69.xml.rels><?xml version="1.0" encoding="UTF-8" standalone="yes"?>
<Relationships xmlns="http://schemas.openxmlformats.org/package/2006/relationships"><Relationship Id="rId3" Type="http://schemas.openxmlformats.org/officeDocument/2006/relationships/hyperlink" Target="http://www.dogchannel.com/dogsinreview/introduction-to-the-lagotto-romagnolo.aspx" TargetMode="External"/><Relationship Id="rId2" Type="http://schemas.openxmlformats.org/officeDocument/2006/relationships/hyperlink" Target="http://www.cobbys.se/" TargetMode="External"/><Relationship Id="rId1" Type="http://schemas.openxmlformats.org/officeDocument/2006/relationships/slideLayout" Target="../slideLayouts/slideLayout2.xml"/><Relationship Id="rId4" Type="http://schemas.openxmlformats.org/officeDocument/2006/relationships/hyperlink" Target="http://www.lagottoromagnolo.or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image.png"/>
          <p:cNvPicPr>
            <a:picLocks noChangeAspect="1"/>
          </p:cNvPicPr>
          <p:nvPr/>
        </p:nvPicPr>
        <p:blipFill>
          <a:blip r:embed="rId3"/>
          <a:srcRect/>
          <a:stretch>
            <a:fillRect/>
          </a:stretch>
        </p:blipFill>
        <p:spPr bwMode="auto">
          <a:xfrm>
            <a:off x="211138" y="1155700"/>
            <a:ext cx="12573000" cy="5880100"/>
          </a:xfrm>
          <a:prstGeom prst="rect">
            <a:avLst/>
          </a:prstGeom>
          <a:noFill/>
          <a:ln w="12700">
            <a:noFill/>
            <a:miter lim="0"/>
            <a:headEnd/>
            <a:tailEnd/>
          </a:ln>
        </p:spPr>
      </p:pic>
      <p:sp>
        <p:nvSpPr>
          <p:cNvPr id="15362" name="TextBox 2"/>
          <p:cNvSpPr txBox="1">
            <a:spLocks noChangeArrowheads="1"/>
          </p:cNvSpPr>
          <p:nvPr/>
        </p:nvSpPr>
        <p:spPr bwMode="auto">
          <a:xfrm>
            <a:off x="3606800" y="7315200"/>
            <a:ext cx="5475288" cy="400050"/>
          </a:xfrm>
          <a:prstGeom prst="rect">
            <a:avLst/>
          </a:prstGeom>
          <a:noFill/>
          <a:ln w="9525">
            <a:noFill/>
            <a:miter lim="800000"/>
            <a:headEnd/>
            <a:tailEnd/>
          </a:ln>
        </p:spPr>
        <p:txBody>
          <a:bodyPr wrap="none">
            <a:spAutoFit/>
          </a:bodyPr>
          <a:lstStyle/>
          <a:p>
            <a:pPr hangingPunct="0"/>
            <a:r>
              <a:rPr lang="en-US" sz="2000" b="1">
                <a:solidFill>
                  <a:srgbClr val="FF0000"/>
                </a:solidFill>
              </a:rPr>
              <a:t>REVISED STANDARD EFFECTIVE 3/31/2020</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177800" y="-381000"/>
            <a:ext cx="13347700" cy="2438400"/>
          </a:xfrm>
        </p:spPr>
        <p:txBody>
          <a:bodyPr lIns="0" tIns="0" rIns="0" bIns="0"/>
          <a:lstStyle/>
          <a:p>
            <a:pPr eaLnBrk="1"/>
            <a:r>
              <a:rPr lang="en-US" sz="11500" smtClean="0">
                <a:solidFill>
                  <a:srgbClr val="FF8000"/>
                </a:solidFill>
              </a:rPr>
              <a:t>Historical Summary</a:t>
            </a:r>
            <a:endParaRPr lang="en-US" sz="1800" smtClean="0">
              <a:solidFill>
                <a:srgbClr val="000000"/>
              </a:solidFill>
            </a:endParaRPr>
          </a:p>
        </p:txBody>
      </p:sp>
      <p:sp>
        <p:nvSpPr>
          <p:cNvPr id="28674" name="Rectangle 2"/>
          <p:cNvSpPr>
            <a:spLocks/>
          </p:cNvSpPr>
          <p:nvPr/>
        </p:nvSpPr>
        <p:spPr bwMode="auto">
          <a:xfrm>
            <a:off x="4941888" y="1917700"/>
            <a:ext cx="7645400" cy="3886200"/>
          </a:xfrm>
          <a:prstGeom prst="rect">
            <a:avLst/>
          </a:prstGeom>
          <a:noFill/>
          <a:ln w="12700">
            <a:noFill/>
            <a:miter lim="0"/>
            <a:headEnd/>
            <a:tailEnd/>
          </a:ln>
        </p:spPr>
        <p:txBody>
          <a:bodyPr lIns="0" tIns="0" rIns="0" bIns="0" anchor="ctr">
            <a:spAutoFit/>
          </a:bodyPr>
          <a:lstStyle/>
          <a:p>
            <a:pPr algn="ctr" hangingPunct="0"/>
            <a:r>
              <a:rPr lang="en-US" sz="2800">
                <a:solidFill>
                  <a:srgbClr val="FFFFFF"/>
                </a:solidFill>
                <a:latin typeface="Helvetica" pitchFamily="34" charset="0"/>
                <a:cs typeface="Helvetica" pitchFamily="34" charset="0"/>
                <a:sym typeface="Helvetica" pitchFamily="34" charset="0"/>
              </a:rPr>
              <a:t>Ancient breed of retrieving water dogs found in the lowlands of Comacchio and marshlands of Ravenna, in Italy. During the centuries, the great marshlands were drained and turned into arable land. Subsequently the Lagotto changed from being a water dog to an excellent dog for searching for truffles in the flat open country and in the hills of Romagna, a job that it performs with passion and efficiency.</a:t>
            </a:r>
            <a:endParaRPr lang="en-US" sz="1800">
              <a:latin typeface="Helvetica" pitchFamily="34" charset="0"/>
              <a:cs typeface="Helvetica" pitchFamily="34" charset="0"/>
              <a:sym typeface="Helvetica" pitchFamily="34" charset="0"/>
            </a:endParaRPr>
          </a:p>
        </p:txBody>
      </p:sp>
      <p:pic>
        <p:nvPicPr>
          <p:cNvPr id="28675" name="Picture 3" descr="image.png"/>
          <p:cNvPicPr>
            <a:picLocks noChangeAspect="1"/>
          </p:cNvPicPr>
          <p:nvPr/>
        </p:nvPicPr>
        <p:blipFill>
          <a:blip r:embed="rId3"/>
          <a:srcRect/>
          <a:stretch>
            <a:fillRect/>
          </a:stretch>
        </p:blipFill>
        <p:spPr bwMode="auto">
          <a:xfrm>
            <a:off x="5181600" y="6257925"/>
            <a:ext cx="2082800" cy="3254375"/>
          </a:xfrm>
          <a:prstGeom prst="rect">
            <a:avLst/>
          </a:prstGeom>
          <a:noFill/>
          <a:ln w="12700">
            <a:noFill/>
            <a:miter lim="0"/>
            <a:headEnd/>
            <a:tailEnd/>
          </a:ln>
        </p:spPr>
      </p:pic>
      <p:pic>
        <p:nvPicPr>
          <p:cNvPr id="28676" name="Picture 4" descr="image.png"/>
          <p:cNvPicPr>
            <a:picLocks noChangeAspect="1"/>
          </p:cNvPicPr>
          <p:nvPr/>
        </p:nvPicPr>
        <p:blipFill>
          <a:blip r:embed="rId4"/>
          <a:srcRect/>
          <a:stretch>
            <a:fillRect/>
          </a:stretch>
        </p:blipFill>
        <p:spPr bwMode="auto">
          <a:xfrm>
            <a:off x="330200" y="1938338"/>
            <a:ext cx="4445000" cy="7624762"/>
          </a:xfrm>
          <a:prstGeom prst="rect">
            <a:avLst/>
          </a:prstGeom>
          <a:noFill/>
          <a:ln w="12700">
            <a:noFill/>
            <a:miter lim="0"/>
            <a:headEnd/>
            <a:tailEnd/>
          </a:ln>
        </p:spPr>
      </p:pic>
      <p:pic>
        <p:nvPicPr>
          <p:cNvPr id="28677" name="Picture 5" descr="image.png"/>
          <p:cNvPicPr>
            <a:picLocks noChangeAspect="1"/>
          </p:cNvPicPr>
          <p:nvPr/>
        </p:nvPicPr>
        <p:blipFill>
          <a:blip r:embed="rId5"/>
          <a:srcRect/>
          <a:stretch>
            <a:fillRect/>
          </a:stretch>
        </p:blipFill>
        <p:spPr bwMode="auto">
          <a:xfrm>
            <a:off x="7669213" y="6210300"/>
            <a:ext cx="5018087" cy="3352800"/>
          </a:xfrm>
          <a:prstGeom prst="rect">
            <a:avLst/>
          </a:prstGeom>
          <a:noFill/>
          <a:ln w="12700">
            <a:noFill/>
            <a:miter lim="0"/>
            <a:headEnd/>
            <a:tailEnd/>
          </a:ln>
        </p:spPr>
      </p:pic>
      <p:sp>
        <p:nvSpPr>
          <p:cNvPr id="5126" name="AutoShape 6"/>
          <p:cNvSpPr>
            <a:spLocks/>
          </p:cNvSpPr>
          <p:nvPr/>
        </p:nvSpPr>
        <p:spPr bwMode="auto">
          <a:xfrm rot="5325999">
            <a:off x="4737100" y="5715000"/>
            <a:ext cx="1270000" cy="1270000"/>
          </a:xfrm>
          <a:prstGeom prst="rightArrow">
            <a:avLst>
              <a:gd name="adj1" fmla="val 32000"/>
              <a:gd name="adj2" fmla="val 44000"/>
            </a:avLst>
          </a:prstGeom>
          <a:solidFill>
            <a:srgbClr val="D90B00"/>
          </a:solidFill>
          <a:ln w="12700" cap="flat" cmpd="sng">
            <a:noFill/>
            <a:prstDash val="solid"/>
            <a:miter lim="0"/>
            <a:headEnd type="none" w="med" len="med"/>
            <a:tailEnd type="none" w="med" len="med"/>
          </a:ln>
          <a:effectLst>
            <a:outerShdw dist="139699" dir="18900000" algn="ctr" rotWithShape="0">
              <a:srgbClr val="000000">
                <a:alpha val="79999"/>
              </a:srgbClr>
            </a:outerShdw>
          </a:effectLst>
        </p:spPr>
        <p:txBody>
          <a:bodyPr lIns="0" tIns="0" rIns="0" bIns="0"/>
          <a:lstStyle/>
          <a:p>
            <a:pPr hangingPunct="0">
              <a:defRPr/>
            </a:pPr>
            <a:endParaRPr lang="en-US">
              <a:solidFill>
                <a:srgbClr val="FFFFFF"/>
              </a:solidFill>
              <a:latin typeface="Gill Sans" charset="0"/>
              <a:ea typeface="Gill Sans" charset="0"/>
              <a:cs typeface="Gill Sans" charset="0"/>
              <a:sym typeface="Gill Sans" charset="0"/>
            </a:endParaRPr>
          </a:p>
        </p:txBody>
      </p:sp>
      <p:sp>
        <p:nvSpPr>
          <p:cNvPr id="5127" name="AutoShape 7"/>
          <p:cNvSpPr>
            <a:spLocks/>
          </p:cNvSpPr>
          <p:nvPr/>
        </p:nvSpPr>
        <p:spPr bwMode="auto">
          <a:xfrm rot="10709123">
            <a:off x="1016000" y="8102600"/>
            <a:ext cx="1270000" cy="1270000"/>
          </a:xfrm>
          <a:prstGeom prst="rightArrow">
            <a:avLst>
              <a:gd name="adj1" fmla="val 32000"/>
              <a:gd name="adj2" fmla="val 44000"/>
            </a:avLst>
          </a:prstGeom>
          <a:solidFill>
            <a:srgbClr val="D90B00"/>
          </a:solidFill>
          <a:ln w="12700" cap="flat" cmpd="sng">
            <a:noFill/>
            <a:prstDash val="solid"/>
            <a:miter lim="0"/>
            <a:headEnd type="none" w="med" len="med"/>
            <a:tailEnd type="none" w="med" len="med"/>
          </a:ln>
          <a:effectLst>
            <a:outerShdw dist="139699" dir="18900000" algn="ctr" rotWithShape="0">
              <a:srgbClr val="000000">
                <a:alpha val="79999"/>
              </a:srgbClr>
            </a:outerShdw>
          </a:effectLst>
        </p:spPr>
        <p:txBody>
          <a:bodyPr lIns="0" tIns="0" rIns="0" bIns="0"/>
          <a:lstStyle/>
          <a:p>
            <a:pPr hangingPunct="0">
              <a:defRPr/>
            </a:pPr>
            <a:endParaRPr lang="en-US">
              <a:solidFill>
                <a:srgbClr val="FFFFFF"/>
              </a:solidFill>
              <a:latin typeface="Gill Sans" charset="0"/>
              <a:ea typeface="Gill Sans" charset="0"/>
              <a:cs typeface="Gill Sans" charset="0"/>
              <a:sym typeface="Gill Sans" charset="0"/>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8241792" presetClass="entr" presetSubtype="111360256" fill="hold" grpId="0" nodeType="clickEffect">
                                  <p:stCondLst>
                                    <p:cond delay="0"/>
                                  </p:stCondLst>
                                  <p:childTnLst>
                                    <p:set>
                                      <p:cBhvr>
                                        <p:cTn id="6" dur="1" fill="hold">
                                          <p:stCondLst>
                                            <p:cond delay="499"/>
                                          </p:stCondLst>
                                        </p:cTn>
                                        <p:tgtEl>
                                          <p:spTgt spid="51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5126"/>
                                        </p:tgtEl>
                                        <p:attrNameLst>
                                          <p:attrName>style.visibility</p:attrName>
                                        </p:attrNameLst>
                                      </p:cBhvr>
                                      <p:to>
                                        <p:strVal val="visible"/>
                                      </p:to>
                                    </p:set>
                                    <p:anim calcmode="lin" valueType="num">
                                      <p:cBhvr additive="base">
                                        <p:cTn id="11" dur="500" fill="hold"/>
                                        <p:tgtEl>
                                          <p:spTgt spid="5126"/>
                                        </p:tgtEl>
                                        <p:attrNameLst>
                                          <p:attrName>ppt_x</p:attrName>
                                        </p:attrNameLst>
                                      </p:cBhvr>
                                      <p:tavLst>
                                        <p:tav tm="0">
                                          <p:val>
                                            <p:strVal val="#ppt_x"/>
                                          </p:val>
                                        </p:tav>
                                        <p:tav tm="100000">
                                          <p:val>
                                            <p:strVal val="#ppt_x"/>
                                          </p:val>
                                        </p:tav>
                                      </p:tavLst>
                                    </p:anim>
                                    <p:anim calcmode="lin" valueType="num">
                                      <p:cBhvr additive="base">
                                        <p:cTn id="12" dur="500" fill="hold"/>
                                        <p:tgtEl>
                                          <p:spTgt spid="51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animBg="1" autoUpdateAnimBg="0"/>
      <p:bldP spid="5127"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relationship clade.jpg"/>
          <p:cNvPicPr>
            <a:picLocks noChangeAspect="1"/>
          </p:cNvPicPr>
          <p:nvPr/>
        </p:nvPicPr>
        <p:blipFill>
          <a:blip r:embed="rId3"/>
          <a:srcRect t="95" r="37946"/>
          <a:stretch>
            <a:fillRect/>
          </a:stretch>
        </p:blipFill>
        <p:spPr bwMode="auto">
          <a:xfrm>
            <a:off x="3225800" y="381000"/>
            <a:ext cx="8512175" cy="7945438"/>
          </a:xfrm>
          <a:prstGeom prst="rect">
            <a:avLst/>
          </a:prstGeom>
          <a:noFill/>
          <a:ln w="9525">
            <a:noFill/>
            <a:miter lim="800000"/>
            <a:headEnd/>
            <a:tailEnd/>
          </a:ln>
        </p:spPr>
      </p:pic>
      <p:sp>
        <p:nvSpPr>
          <p:cNvPr id="30722" name="TextBox 3"/>
          <p:cNvSpPr txBox="1">
            <a:spLocks noChangeArrowheads="1"/>
          </p:cNvSpPr>
          <p:nvPr/>
        </p:nvSpPr>
        <p:spPr bwMode="auto">
          <a:xfrm>
            <a:off x="939800" y="2971800"/>
            <a:ext cx="1768475" cy="400050"/>
          </a:xfrm>
          <a:prstGeom prst="rect">
            <a:avLst/>
          </a:prstGeom>
          <a:noFill/>
          <a:ln w="9525">
            <a:noFill/>
            <a:miter lim="800000"/>
            <a:headEnd/>
            <a:tailEnd/>
          </a:ln>
        </p:spPr>
        <p:txBody>
          <a:bodyPr wrap="none">
            <a:spAutoFit/>
          </a:bodyPr>
          <a:lstStyle/>
          <a:p>
            <a:pPr hangingPunct="0"/>
            <a:r>
              <a:rPr lang="en-US" sz="2000" b="1">
                <a:solidFill>
                  <a:srgbClr val="FF0000"/>
                </a:solidFill>
              </a:rPr>
              <a:t>HOWEVER…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254000" y="228600"/>
            <a:ext cx="7823200" cy="2463800"/>
          </a:xfrm>
        </p:spPr>
        <p:txBody>
          <a:bodyPr/>
          <a:lstStyle/>
          <a:p>
            <a:pPr eaLnBrk="1"/>
            <a:r>
              <a:rPr lang="en-US" smtClean="0">
                <a:solidFill>
                  <a:srgbClr val="FF0000"/>
                </a:solidFill>
              </a:rPr>
              <a:t>Coot hunters to Truffle Dogs</a:t>
            </a:r>
          </a:p>
        </p:txBody>
      </p:sp>
      <p:sp>
        <p:nvSpPr>
          <p:cNvPr id="32770" name="Content Placeholder 2"/>
          <p:cNvSpPr>
            <a:spLocks noGrp="1"/>
          </p:cNvSpPr>
          <p:nvPr>
            <p:ph idx="1"/>
          </p:nvPr>
        </p:nvSpPr>
        <p:spPr>
          <a:xfrm>
            <a:off x="-431800" y="3352800"/>
            <a:ext cx="9245600" cy="6400800"/>
          </a:xfrm>
        </p:spPr>
        <p:txBody>
          <a:bodyPr/>
          <a:lstStyle/>
          <a:p>
            <a:pPr eaLnBrk="1">
              <a:buFont typeface="Gill Sans"/>
              <a:buNone/>
            </a:pPr>
            <a:r>
              <a:rPr lang="en-US" sz="2400" smtClean="0"/>
              <a:t>      [Over] several decades…..[the] Lagotto Romagnolo also gradually lost its function of water dog and specialized gradually as a truffle dog. The transition between these two functions ranges between 1840 and 1890. One can even affirm that during the time between the two world wars, almost all of the truffle dogs of the truffle hunters of Romagna and the adjacent areas were Lagotto Romagnolo. In subsequent decades the use of concrete pylons to support grapevines and the steady disappearance of woodland has made the truffle a somewhat rarer find, especially on the plain. The Lagotto Romagnolo then turned out to be the perfect choice for searching in hilly woodland and thorny scrub during the autumn-winter period on account of its tightly-knit coat. </a:t>
            </a:r>
            <a:r>
              <a:rPr lang="en-US" sz="2400" i="1" smtClean="0"/>
              <a:t>Dr. Giovanni Morsiani, </a:t>
            </a:r>
            <a:r>
              <a:rPr lang="en-US" sz="2400" i="1" u="sng" smtClean="0"/>
              <a:t>Short History of the breed and current situation</a:t>
            </a:r>
          </a:p>
        </p:txBody>
      </p:sp>
      <p:pic>
        <p:nvPicPr>
          <p:cNvPr id="32771" name="Picture 3" descr="bird dog.jpg"/>
          <p:cNvPicPr>
            <a:picLocks noChangeAspect="1"/>
          </p:cNvPicPr>
          <p:nvPr/>
        </p:nvPicPr>
        <p:blipFill>
          <a:blip r:embed="rId3"/>
          <a:srcRect l="6395" t="6947" r="10339"/>
          <a:stretch>
            <a:fillRect/>
          </a:stretch>
        </p:blipFill>
        <p:spPr bwMode="auto">
          <a:xfrm>
            <a:off x="8864600" y="1981200"/>
            <a:ext cx="3886200" cy="612457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eaLnBrk="1"/>
            <a:r>
              <a:rPr lang="en-US" smtClean="0">
                <a:solidFill>
                  <a:srgbClr val="FF0000"/>
                </a:solidFill>
              </a:rPr>
              <a:t>Did you say Truffles?</a:t>
            </a:r>
          </a:p>
        </p:txBody>
      </p:sp>
      <p:pic>
        <p:nvPicPr>
          <p:cNvPr id="34818" name="Picture 3" descr="Mush_Isis__2_.jpg"/>
          <p:cNvPicPr>
            <a:picLocks noChangeAspect="1"/>
          </p:cNvPicPr>
          <p:nvPr/>
        </p:nvPicPr>
        <p:blipFill>
          <a:blip r:embed="rId3"/>
          <a:srcRect/>
          <a:stretch>
            <a:fillRect/>
          </a:stretch>
        </p:blipFill>
        <p:spPr bwMode="auto">
          <a:xfrm>
            <a:off x="1549400" y="1981200"/>
            <a:ext cx="9753600" cy="6407150"/>
          </a:xfrm>
          <a:prstGeom prst="rect">
            <a:avLst/>
          </a:prstGeom>
          <a:noFill/>
          <a:ln w="9525">
            <a:noFill/>
            <a:miter lim="800000"/>
            <a:headEnd/>
            <a:tailEnd/>
          </a:ln>
        </p:spPr>
      </p:pic>
      <p:sp>
        <p:nvSpPr>
          <p:cNvPr id="34819" name="TextBox 4"/>
          <p:cNvSpPr txBox="1">
            <a:spLocks noChangeArrowheads="1"/>
          </p:cNvSpPr>
          <p:nvPr/>
        </p:nvSpPr>
        <p:spPr bwMode="auto">
          <a:xfrm>
            <a:off x="0" y="9045575"/>
            <a:ext cx="13004800" cy="708025"/>
          </a:xfrm>
          <a:prstGeom prst="rect">
            <a:avLst/>
          </a:prstGeom>
          <a:noFill/>
          <a:ln w="9525">
            <a:noFill/>
            <a:miter lim="800000"/>
            <a:headEnd/>
            <a:tailEnd/>
          </a:ln>
        </p:spPr>
        <p:txBody>
          <a:bodyPr>
            <a:spAutoFit/>
          </a:bodyPr>
          <a:lstStyle/>
          <a:p>
            <a:pPr algn="ctr" hangingPunct="0"/>
            <a:r>
              <a:rPr lang="en-US" sz="4000" b="1" i="1">
                <a:solidFill>
                  <a:srgbClr val="FF0000"/>
                </a:solidFill>
              </a:rPr>
              <a:t>“The black magic apple of love”…..</a:t>
            </a:r>
            <a:r>
              <a:rPr lang="en-US" sz="4000">
                <a:solidFill>
                  <a:srgbClr val="FF0000"/>
                </a:solidFill>
              </a:rPr>
              <a:t>…..</a:t>
            </a:r>
            <a:r>
              <a:rPr lang="en-US" sz="4000" b="1">
                <a:solidFill>
                  <a:srgbClr val="FF0000"/>
                </a:solidFill>
              </a:rPr>
              <a:t>George Sand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5" name="Title 2"/>
          <p:cNvSpPr>
            <a:spLocks noGrp="1"/>
          </p:cNvSpPr>
          <p:nvPr>
            <p:ph type="title"/>
          </p:nvPr>
        </p:nvSpPr>
        <p:spPr/>
        <p:txBody>
          <a:bodyPr/>
          <a:lstStyle/>
          <a:p>
            <a:pPr eaLnBrk="1"/>
            <a:r>
              <a:rPr lang="en-US" sz="3200" i="1" smtClean="0">
                <a:solidFill>
                  <a:srgbClr val="FF0000"/>
                </a:solidFill>
              </a:rPr>
              <a:t>MAGICAL AND MEDICINAL POWERS OF TRUFFLES</a:t>
            </a:r>
          </a:p>
        </p:txBody>
      </p:sp>
      <p:sp>
        <p:nvSpPr>
          <p:cNvPr id="36866" name="Content Placeholder 3"/>
          <p:cNvSpPr>
            <a:spLocks noGrp="1"/>
          </p:cNvSpPr>
          <p:nvPr>
            <p:ph idx="1"/>
          </p:nvPr>
        </p:nvSpPr>
        <p:spPr/>
        <p:txBody>
          <a:bodyPr/>
          <a:lstStyle/>
          <a:p>
            <a:pPr eaLnBrk="1"/>
            <a:r>
              <a:rPr lang="en-US" b="1" smtClean="0">
                <a:solidFill>
                  <a:srgbClr val="FFC000"/>
                </a:solidFill>
              </a:rPr>
              <a:t>NAPOLEAN AND THE MARQUIS DE SADE ARE REPUTED TO HAVE USED THEM AS A SEXUAL STIMULANT</a:t>
            </a:r>
          </a:p>
          <a:p>
            <a:pPr eaLnBrk="1"/>
            <a:r>
              <a:rPr lang="en-US" b="1" smtClean="0">
                <a:solidFill>
                  <a:srgbClr val="FFC000"/>
                </a:solidFill>
              </a:rPr>
              <a:t>PRIESTS AND NUNS ARE WARNED THAT THE CONSUMPTION OF TRUFFLES WAS INCONSISTENT WITH A VOW OF CHASTITY</a:t>
            </a:r>
          </a:p>
        </p:txBody>
      </p:sp>
      <p:sp>
        <p:nvSpPr>
          <p:cNvPr id="36867" name="Text Placeholder 4"/>
          <p:cNvSpPr>
            <a:spLocks noGrp="1"/>
          </p:cNvSpPr>
          <p:nvPr>
            <p:ph type="body" sz="half" idx="2"/>
          </p:nvPr>
        </p:nvSpPr>
        <p:spPr>
          <a:xfrm>
            <a:off x="635000" y="2514600"/>
            <a:ext cx="4278313" cy="6670675"/>
          </a:xfrm>
        </p:spPr>
        <p:txBody>
          <a:bodyPr/>
          <a:lstStyle/>
          <a:p>
            <a:pPr eaLnBrk="1">
              <a:buFont typeface="Arial" charset="0"/>
              <a:buChar char="•"/>
            </a:pPr>
            <a:r>
              <a:rPr lang="en-US" sz="2400" b="1" smtClean="0">
                <a:solidFill>
                  <a:srgbClr val="FF0000"/>
                </a:solidFill>
              </a:rPr>
              <a:t>TRUFFLE WATER USED AS A TREATMENT FOR THE EYE</a:t>
            </a:r>
          </a:p>
          <a:p>
            <a:pPr eaLnBrk="1">
              <a:buFont typeface="Arial" charset="0"/>
              <a:buChar char="•"/>
            </a:pPr>
            <a:r>
              <a:rPr lang="en-US" sz="2400" b="1" smtClean="0">
                <a:solidFill>
                  <a:srgbClr val="FF0000"/>
                </a:solidFill>
              </a:rPr>
              <a:t>TREATMENT FOR WEAKNESS, VOMMITTING, PAINS AND HEALING WOUNDS</a:t>
            </a:r>
          </a:p>
          <a:p>
            <a:pPr eaLnBrk="1">
              <a:buFont typeface="Arial" charset="0"/>
              <a:buChar char="•"/>
            </a:pPr>
            <a:r>
              <a:rPr lang="en-US" sz="2400" b="1" smtClean="0">
                <a:solidFill>
                  <a:srgbClr val="FF0000"/>
                </a:solidFill>
              </a:rPr>
              <a:t>FOR STRENGTH (WHEN MADE INTO A SYRUP)</a:t>
            </a:r>
          </a:p>
          <a:p>
            <a:pPr eaLnBrk="1">
              <a:buFont typeface="Arial" charset="0"/>
              <a:buChar char="•"/>
            </a:pPr>
            <a:r>
              <a:rPr lang="en-US" sz="2400" b="1" smtClean="0">
                <a:solidFill>
                  <a:srgbClr val="FF0000"/>
                </a:solidFill>
              </a:rPr>
              <a:t>TO TREAT GOUT</a:t>
            </a:r>
          </a:p>
          <a:p>
            <a:pPr eaLnBrk="1">
              <a:buFont typeface="Arial" charset="0"/>
              <a:buChar char="•"/>
            </a:pPr>
            <a:r>
              <a:rPr lang="en-US" sz="2400" b="1" smtClean="0">
                <a:solidFill>
                  <a:srgbClr val="FF0000"/>
                </a:solidFill>
              </a:rPr>
              <a:t>AS AN APHRODESIAC</a:t>
            </a:r>
          </a:p>
          <a:p>
            <a:pPr eaLnBrk="1">
              <a:buFont typeface="Arial" charset="0"/>
              <a:buChar char="•"/>
            </a:pPr>
            <a:endParaRPr lang="en-US" sz="2400" smtClean="0">
              <a:solidFill>
                <a:srgbClr val="FF0000"/>
              </a:solidFill>
            </a:endParaRPr>
          </a:p>
        </p:txBody>
      </p:sp>
      <p:pic>
        <p:nvPicPr>
          <p:cNvPr id="36868" name="Picture 5" descr="NAPOLEAN.jpg"/>
          <p:cNvPicPr>
            <a:picLocks noChangeAspect="1"/>
          </p:cNvPicPr>
          <p:nvPr/>
        </p:nvPicPr>
        <p:blipFill>
          <a:blip r:embed="rId2"/>
          <a:srcRect/>
          <a:stretch>
            <a:fillRect/>
          </a:stretch>
        </p:blipFill>
        <p:spPr bwMode="auto">
          <a:xfrm>
            <a:off x="5207000" y="5867400"/>
            <a:ext cx="7502525" cy="3402013"/>
          </a:xfrm>
          <a:prstGeom prst="rect">
            <a:avLst/>
          </a:prstGeom>
          <a:noFill/>
          <a:ln w="9525">
            <a:noFill/>
            <a:miter lim="800000"/>
            <a:headEnd/>
            <a:tailEnd/>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tree-roots-logo-leaves-icon-34346189.jpg"/>
          <p:cNvPicPr>
            <a:picLocks noChangeAspect="1"/>
          </p:cNvPicPr>
          <p:nvPr/>
        </p:nvPicPr>
        <p:blipFill>
          <a:blip r:embed="rId3"/>
          <a:srcRect r="10127"/>
          <a:stretch>
            <a:fillRect/>
          </a:stretch>
        </p:blipFill>
        <p:spPr bwMode="auto">
          <a:xfrm>
            <a:off x="177800" y="1057275"/>
            <a:ext cx="6324600" cy="8696325"/>
          </a:xfrm>
          <a:prstGeom prst="rect">
            <a:avLst/>
          </a:prstGeom>
          <a:noFill/>
          <a:ln w="9525">
            <a:noFill/>
            <a:miter lim="800000"/>
            <a:headEnd/>
            <a:tailEnd/>
          </a:ln>
        </p:spPr>
      </p:pic>
      <p:sp>
        <p:nvSpPr>
          <p:cNvPr id="37890" name="TextBox 4"/>
          <p:cNvSpPr txBox="1">
            <a:spLocks noChangeArrowheads="1"/>
          </p:cNvSpPr>
          <p:nvPr/>
        </p:nvSpPr>
        <p:spPr bwMode="auto">
          <a:xfrm>
            <a:off x="6832600" y="1219200"/>
            <a:ext cx="6172200" cy="8402638"/>
          </a:xfrm>
          <a:prstGeom prst="rect">
            <a:avLst/>
          </a:prstGeom>
          <a:noFill/>
          <a:ln w="9525">
            <a:noFill/>
            <a:miter lim="800000"/>
            <a:headEnd/>
            <a:tailEnd/>
          </a:ln>
        </p:spPr>
        <p:txBody>
          <a:bodyPr>
            <a:spAutoFit/>
          </a:bodyPr>
          <a:lstStyle/>
          <a:p>
            <a:pPr hangingPunct="0">
              <a:buFont typeface="Arial" charset="0"/>
              <a:buChar char="•"/>
            </a:pPr>
            <a:r>
              <a:rPr lang="en-US" sz="3600">
                <a:solidFill>
                  <a:srgbClr val="FF0000"/>
                </a:solidFill>
              </a:rPr>
              <a:t>Truffles are found under ground, on the roots of trees as much as 24” below the surface</a:t>
            </a:r>
          </a:p>
          <a:p>
            <a:pPr hangingPunct="0">
              <a:buFont typeface="Arial" charset="0"/>
              <a:buChar char="•"/>
            </a:pPr>
            <a:r>
              <a:rPr lang="en-US" sz="3600">
                <a:solidFill>
                  <a:srgbClr val="FF0000"/>
                </a:solidFill>
              </a:rPr>
              <a:t>Dogs will only indicate on ripe truffles</a:t>
            </a:r>
          </a:p>
          <a:p>
            <a:pPr hangingPunct="0">
              <a:buFont typeface="Arial" charset="0"/>
              <a:buChar char="•"/>
            </a:pPr>
            <a:r>
              <a:rPr lang="en-US" sz="3600">
                <a:solidFill>
                  <a:srgbClr val="FF0000"/>
                </a:solidFill>
              </a:rPr>
              <a:t>Truffles are found everywhere----BUT not all truffles are valuable culinary ingredients</a:t>
            </a:r>
          </a:p>
          <a:p>
            <a:pPr hangingPunct="0">
              <a:buFont typeface="Arial" charset="0"/>
              <a:buChar char="•"/>
            </a:pPr>
            <a:r>
              <a:rPr lang="en-US" sz="3600">
                <a:solidFill>
                  <a:srgbClr val="FF0000"/>
                </a:solidFill>
              </a:rPr>
              <a:t>Can be found in the forest or in cultivated orchards. These orchards can produce an alternate crop as well (e.g. pecans)</a:t>
            </a:r>
          </a:p>
        </p:txBody>
      </p:sp>
      <p:sp>
        <p:nvSpPr>
          <p:cNvPr id="37891" name="TextBox 5"/>
          <p:cNvSpPr txBox="1">
            <a:spLocks noChangeArrowheads="1"/>
          </p:cNvSpPr>
          <p:nvPr/>
        </p:nvSpPr>
        <p:spPr bwMode="auto">
          <a:xfrm>
            <a:off x="7264400" y="228600"/>
            <a:ext cx="5314950" cy="830263"/>
          </a:xfrm>
          <a:prstGeom prst="rect">
            <a:avLst/>
          </a:prstGeom>
          <a:noFill/>
          <a:ln w="9525">
            <a:noFill/>
            <a:miter lim="800000"/>
            <a:headEnd/>
            <a:tailEnd/>
          </a:ln>
        </p:spPr>
        <p:txBody>
          <a:bodyPr wrap="none">
            <a:spAutoFit/>
          </a:bodyPr>
          <a:lstStyle/>
          <a:p>
            <a:pPr hangingPunct="0"/>
            <a:r>
              <a:rPr lang="en-US" sz="4800" b="1">
                <a:solidFill>
                  <a:srgbClr val="FF0000"/>
                </a:solidFill>
              </a:rPr>
              <a:t>TRUFFLE FACTS</a:t>
            </a:r>
            <a:r>
              <a:rPr lang="en-US" sz="3200" b="1">
                <a:solidFill>
                  <a:srgbClr val="FF0000"/>
                </a:solidFill>
              </a:rPr>
              <a:t>:</a:t>
            </a:r>
          </a:p>
        </p:txBody>
      </p:sp>
      <p:sp>
        <p:nvSpPr>
          <p:cNvPr id="37892" name="Down Arrow 6"/>
          <p:cNvSpPr>
            <a:spLocks noChangeArrowheads="1"/>
          </p:cNvSpPr>
          <p:nvPr/>
        </p:nvSpPr>
        <p:spPr bwMode="auto">
          <a:xfrm>
            <a:off x="5207000" y="6248400"/>
            <a:ext cx="1066800" cy="1455738"/>
          </a:xfrm>
          <a:prstGeom prst="downArrow">
            <a:avLst>
              <a:gd name="adj1" fmla="val 50000"/>
              <a:gd name="adj2" fmla="val 50003"/>
            </a:avLst>
          </a:prstGeom>
          <a:solidFill>
            <a:srgbClr val="FF0000"/>
          </a:solidFill>
          <a:ln w="25400" algn="ctr">
            <a:solidFill>
              <a:srgbClr val="BBE0E3"/>
            </a:solidFill>
            <a:bevel/>
            <a:headEnd/>
            <a:tailEnd/>
          </a:ln>
        </p:spPr>
        <p:txBody>
          <a:bodyPr lIns="45720" rIns="45720">
            <a:spAutoFit/>
          </a:bodyPr>
          <a:lstStyle/>
          <a:p>
            <a:pPr algn="ctr" hangingPunct="0"/>
            <a:r>
              <a:rPr lang="en-US" sz="2400"/>
              <a:t>Up to 24”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Content Placeholder 8" descr="lolo first hit Truffiete Sinskey.jpg"/>
          <p:cNvPicPr>
            <a:picLocks noGrp="1" noChangeAspect="1"/>
          </p:cNvPicPr>
          <p:nvPr>
            <p:ph sz="half" idx="4294967295"/>
          </p:nvPr>
        </p:nvPicPr>
        <p:blipFill>
          <a:blip r:embed="rId2"/>
          <a:srcRect/>
          <a:stretch>
            <a:fillRect/>
          </a:stretch>
        </p:blipFill>
        <p:spPr>
          <a:xfrm>
            <a:off x="0" y="2768600"/>
            <a:ext cx="5283200" cy="6985000"/>
          </a:xfrm>
        </p:spPr>
      </p:pic>
      <p:pic>
        <p:nvPicPr>
          <p:cNvPr id="39938" name="Content Placeholder 9" descr="working in the forest.jpg"/>
          <p:cNvPicPr>
            <a:picLocks noGrp="1" noChangeAspect="1"/>
          </p:cNvPicPr>
          <p:nvPr>
            <p:ph sz="half" idx="4294967295"/>
          </p:nvPr>
        </p:nvPicPr>
        <p:blipFill>
          <a:blip r:embed="rId3"/>
          <a:srcRect/>
          <a:stretch>
            <a:fillRect/>
          </a:stretch>
        </p:blipFill>
        <p:spPr>
          <a:xfrm>
            <a:off x="0" y="0"/>
            <a:ext cx="5207000" cy="3436938"/>
          </a:xfrm>
        </p:spPr>
      </p:pic>
      <p:pic>
        <p:nvPicPr>
          <p:cNvPr id="39939" name="Picture 10" descr="Alana lolo foray.jpg"/>
          <p:cNvPicPr>
            <a:picLocks noChangeAspect="1"/>
          </p:cNvPicPr>
          <p:nvPr/>
        </p:nvPicPr>
        <p:blipFill>
          <a:blip r:embed="rId4"/>
          <a:srcRect l="4523" t="970" r="2913"/>
          <a:stretch>
            <a:fillRect/>
          </a:stretch>
        </p:blipFill>
        <p:spPr bwMode="auto">
          <a:xfrm>
            <a:off x="5207000" y="1981200"/>
            <a:ext cx="7797800" cy="7772400"/>
          </a:xfrm>
          <a:prstGeom prst="rect">
            <a:avLst/>
          </a:prstGeom>
          <a:noFill/>
          <a:ln w="9525">
            <a:noFill/>
            <a:miter lim="800000"/>
            <a:headEnd/>
            <a:tailEnd/>
          </a:ln>
        </p:spPr>
      </p:pic>
      <p:sp>
        <p:nvSpPr>
          <p:cNvPr id="39940" name="TextBox 11"/>
          <p:cNvSpPr txBox="1">
            <a:spLocks noChangeArrowheads="1"/>
          </p:cNvSpPr>
          <p:nvPr/>
        </p:nvSpPr>
        <p:spPr bwMode="auto">
          <a:xfrm>
            <a:off x="5130800" y="0"/>
            <a:ext cx="7874000" cy="1938338"/>
          </a:xfrm>
          <a:prstGeom prst="rect">
            <a:avLst/>
          </a:prstGeom>
          <a:solidFill>
            <a:srgbClr val="FF0000"/>
          </a:solidFill>
          <a:ln w="9525">
            <a:noFill/>
            <a:miter lim="800000"/>
            <a:headEnd/>
            <a:tailEnd/>
          </a:ln>
        </p:spPr>
        <p:txBody>
          <a:bodyPr>
            <a:spAutoFit/>
          </a:bodyPr>
          <a:lstStyle/>
          <a:p>
            <a:pPr hangingPunct="0"/>
            <a:r>
              <a:rPr lang="en-US" sz="4000" b="1">
                <a:solidFill>
                  <a:schemeClr val="bg1"/>
                </a:solidFill>
              </a:rPr>
              <a:t>HUNTING IN THE FOREST OR IN THE COMMERCIAL TRUFFIERE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4"/>
          <p:cNvSpPr>
            <a:spLocks noGrp="1"/>
          </p:cNvSpPr>
          <p:nvPr>
            <p:ph type="title" idx="4294967295"/>
          </p:nvPr>
        </p:nvSpPr>
        <p:spPr>
          <a:xfrm>
            <a:off x="3835400" y="0"/>
            <a:ext cx="9169400" cy="2540000"/>
          </a:xfrm>
        </p:spPr>
        <p:txBody>
          <a:bodyPr/>
          <a:lstStyle/>
          <a:p>
            <a:pPr eaLnBrk="1"/>
            <a:r>
              <a:rPr lang="en-US" smtClean="0">
                <a:solidFill>
                  <a:srgbClr val="FF0000"/>
                </a:solidFill>
              </a:rPr>
              <a:t>Truffle Economics</a:t>
            </a:r>
          </a:p>
        </p:txBody>
      </p:sp>
      <p:pic>
        <p:nvPicPr>
          <p:cNvPr id="40962" name="Picture 5" descr="Alana Lo BS Farm.jpg"/>
          <p:cNvPicPr>
            <a:picLocks noChangeAspect="1"/>
          </p:cNvPicPr>
          <p:nvPr/>
        </p:nvPicPr>
        <p:blipFill>
          <a:blip r:embed="rId3"/>
          <a:srcRect/>
          <a:stretch>
            <a:fillRect/>
          </a:stretch>
        </p:blipFill>
        <p:spPr bwMode="auto">
          <a:xfrm>
            <a:off x="4316413" y="3962400"/>
            <a:ext cx="8688387" cy="5791200"/>
          </a:xfrm>
          <a:prstGeom prst="rect">
            <a:avLst/>
          </a:prstGeom>
          <a:noFill/>
          <a:ln w="9525">
            <a:noFill/>
            <a:miter lim="800000"/>
            <a:headEnd/>
            <a:tailEnd/>
          </a:ln>
        </p:spPr>
      </p:pic>
      <p:sp>
        <p:nvSpPr>
          <p:cNvPr id="40963" name="TextBox 6"/>
          <p:cNvSpPr txBox="1">
            <a:spLocks noChangeArrowheads="1"/>
          </p:cNvSpPr>
          <p:nvPr/>
        </p:nvSpPr>
        <p:spPr bwMode="auto">
          <a:xfrm>
            <a:off x="0" y="2151063"/>
            <a:ext cx="4292600" cy="7602537"/>
          </a:xfrm>
          <a:prstGeom prst="rect">
            <a:avLst/>
          </a:prstGeom>
          <a:solidFill>
            <a:srgbClr val="FF0000"/>
          </a:solidFill>
          <a:ln w="9525">
            <a:noFill/>
            <a:miter lim="800000"/>
            <a:headEnd/>
            <a:tailEnd/>
          </a:ln>
        </p:spPr>
        <p:txBody>
          <a:bodyPr>
            <a:spAutoFit/>
          </a:bodyPr>
          <a:lstStyle/>
          <a:p>
            <a:pPr hangingPunct="0"/>
            <a:r>
              <a:rPr lang="en-US" sz="2400" b="1">
                <a:solidFill>
                  <a:schemeClr val="bg1"/>
                </a:solidFill>
              </a:rPr>
              <a:t>Fresh White truffles 4 oz  $965</a:t>
            </a:r>
          </a:p>
          <a:p>
            <a:pPr hangingPunct="0"/>
            <a:endParaRPr lang="en-US" sz="2400" b="1">
              <a:solidFill>
                <a:schemeClr val="bg1"/>
              </a:solidFill>
            </a:endParaRPr>
          </a:p>
          <a:p>
            <a:pPr hangingPunct="0"/>
            <a:endParaRPr lang="en-US" sz="2400" b="1">
              <a:solidFill>
                <a:schemeClr val="bg1"/>
              </a:solidFill>
            </a:endParaRPr>
          </a:p>
          <a:p>
            <a:pPr hangingPunct="0"/>
            <a:endParaRPr lang="en-US" sz="2400" b="1">
              <a:solidFill>
                <a:schemeClr val="bg1"/>
              </a:solidFill>
            </a:endParaRPr>
          </a:p>
          <a:p>
            <a:pPr hangingPunct="0"/>
            <a:endParaRPr lang="en-US" sz="2400" b="1">
              <a:solidFill>
                <a:schemeClr val="bg1"/>
              </a:solidFill>
            </a:endParaRPr>
          </a:p>
          <a:p>
            <a:pPr hangingPunct="0"/>
            <a:endParaRPr lang="en-US" sz="2400" b="1">
              <a:solidFill>
                <a:schemeClr val="bg1"/>
              </a:solidFill>
            </a:endParaRPr>
          </a:p>
          <a:p>
            <a:pPr hangingPunct="0"/>
            <a:endParaRPr lang="en-US" sz="2400" b="1">
              <a:solidFill>
                <a:schemeClr val="bg1"/>
              </a:solidFill>
            </a:endParaRPr>
          </a:p>
          <a:p>
            <a:pPr hangingPunct="0"/>
            <a:r>
              <a:rPr lang="en-US" sz="2400" b="1">
                <a:solidFill>
                  <a:schemeClr val="bg1"/>
                </a:solidFill>
              </a:rPr>
              <a:t>Fresh Black Winter Truffles 4 oz $295</a:t>
            </a:r>
          </a:p>
          <a:p>
            <a:pPr hangingPunct="0"/>
            <a:endParaRPr lang="en-US" sz="2400" b="1">
              <a:solidFill>
                <a:schemeClr val="bg1"/>
              </a:solidFill>
            </a:endParaRPr>
          </a:p>
          <a:p>
            <a:pPr hangingPunct="0"/>
            <a:endParaRPr lang="en-US" sz="3200" b="1">
              <a:solidFill>
                <a:schemeClr val="bg1"/>
              </a:solidFill>
            </a:endParaRPr>
          </a:p>
          <a:p>
            <a:pPr hangingPunct="0"/>
            <a:endParaRPr lang="en-US" sz="2400" b="1">
              <a:solidFill>
                <a:schemeClr val="bg1"/>
              </a:solidFill>
            </a:endParaRPr>
          </a:p>
          <a:p>
            <a:pPr hangingPunct="0"/>
            <a:r>
              <a:rPr lang="en-US" sz="2400" b="1">
                <a:solidFill>
                  <a:schemeClr val="bg1"/>
                </a:solidFill>
              </a:rPr>
              <a:t>AND</a:t>
            </a:r>
          </a:p>
          <a:p>
            <a:pPr hangingPunct="0"/>
            <a:endParaRPr lang="en-US" sz="2400" b="1">
              <a:solidFill>
                <a:schemeClr val="bg1"/>
              </a:solidFill>
            </a:endParaRPr>
          </a:p>
          <a:p>
            <a:pPr hangingPunct="0"/>
            <a:r>
              <a:rPr lang="en-US" sz="2400" b="1">
                <a:solidFill>
                  <a:schemeClr val="bg1"/>
                </a:solidFill>
              </a:rPr>
              <a:t>FREE SHIPPING!!!!</a:t>
            </a:r>
          </a:p>
          <a:p>
            <a:pPr hangingPunct="0"/>
            <a:endParaRPr lang="en-US" sz="2400">
              <a:solidFill>
                <a:schemeClr val="bg1"/>
              </a:solidFill>
            </a:endParaRPr>
          </a:p>
          <a:p>
            <a:pPr hangingPunct="0"/>
            <a:endParaRPr lang="en-US" sz="2400">
              <a:solidFill>
                <a:schemeClr val="bg1"/>
              </a:solidFill>
            </a:endParaRPr>
          </a:p>
          <a:p>
            <a:pPr hangingPunct="0"/>
            <a:r>
              <a:rPr lang="en-US" sz="2400" i="1">
                <a:solidFill>
                  <a:schemeClr val="bg1"/>
                </a:solidFill>
              </a:rPr>
              <a:t>Current prices taken from the Urbani Truffles website 12/15</a:t>
            </a:r>
          </a:p>
        </p:txBody>
      </p:sp>
      <p:pic>
        <p:nvPicPr>
          <p:cNvPr id="40964" name="Picture 2" descr="Fresh White Truffles 6 oz ( Tuber magnatum pico )"/>
          <p:cNvPicPr>
            <a:picLocks noChangeAspect="1" noChangeArrowheads="1"/>
          </p:cNvPicPr>
          <p:nvPr/>
        </p:nvPicPr>
        <p:blipFill>
          <a:blip r:embed="rId4"/>
          <a:srcRect/>
          <a:stretch>
            <a:fillRect/>
          </a:stretch>
        </p:blipFill>
        <p:spPr bwMode="auto">
          <a:xfrm>
            <a:off x="1701800" y="2667000"/>
            <a:ext cx="2000250" cy="2000250"/>
          </a:xfrm>
          <a:prstGeom prst="rect">
            <a:avLst/>
          </a:prstGeom>
          <a:noFill/>
          <a:ln w="9525">
            <a:noFill/>
            <a:miter lim="800000"/>
            <a:headEnd/>
            <a:tailEnd/>
          </a:ln>
        </p:spPr>
      </p:pic>
      <p:pic>
        <p:nvPicPr>
          <p:cNvPr id="40965" name="Picture 8" descr="black_winter_4oz_small.jpg"/>
          <p:cNvPicPr>
            <a:picLocks noChangeAspect="1"/>
          </p:cNvPicPr>
          <p:nvPr/>
        </p:nvPicPr>
        <p:blipFill>
          <a:blip r:embed="rId5"/>
          <a:srcRect/>
          <a:stretch>
            <a:fillRect/>
          </a:stretch>
        </p:blipFill>
        <p:spPr bwMode="auto">
          <a:xfrm>
            <a:off x="1779588" y="5210175"/>
            <a:ext cx="2000250" cy="20002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agotto in a hole.jpg"/>
          <p:cNvPicPr>
            <a:picLocks noChangeAspect="1"/>
          </p:cNvPicPr>
          <p:nvPr/>
        </p:nvPicPr>
        <p:blipFill>
          <a:blip r:embed="rId3" cstate="print"/>
          <a:stretch>
            <a:fillRect/>
          </a:stretch>
        </p:blipFill>
        <p:spPr>
          <a:xfrm>
            <a:off x="6585524" y="304800"/>
            <a:ext cx="6419276" cy="4419600"/>
          </a:xfrm>
          <a:prstGeom prst="rect">
            <a:avLst/>
          </a:prstGeom>
          <a:scene3d>
            <a:camera prst="orthographicFront">
              <a:rot lat="0" lon="10800000" rev="0"/>
            </a:camera>
            <a:lightRig rig="threePt" dir="t"/>
          </a:scene3d>
        </p:spPr>
      </p:pic>
      <p:sp>
        <p:nvSpPr>
          <p:cNvPr id="43010" name="TextBox 6"/>
          <p:cNvSpPr txBox="1">
            <a:spLocks noChangeArrowheads="1"/>
          </p:cNvSpPr>
          <p:nvPr/>
        </p:nvSpPr>
        <p:spPr bwMode="auto">
          <a:xfrm>
            <a:off x="3454400" y="4876800"/>
            <a:ext cx="6172200" cy="1016000"/>
          </a:xfrm>
          <a:prstGeom prst="rect">
            <a:avLst/>
          </a:prstGeom>
          <a:noFill/>
          <a:ln w="9525">
            <a:noFill/>
            <a:miter lim="800000"/>
            <a:headEnd/>
            <a:tailEnd/>
          </a:ln>
        </p:spPr>
        <p:txBody>
          <a:bodyPr>
            <a:spAutoFit/>
          </a:bodyPr>
          <a:lstStyle/>
          <a:p>
            <a:pPr algn="ctr" hangingPunct="0"/>
            <a:r>
              <a:rPr lang="en-US" sz="6000" b="1">
                <a:solidFill>
                  <a:srgbClr val="FF0000"/>
                </a:solidFill>
              </a:rPr>
              <a:t>PIG VS. DOG</a:t>
            </a:r>
          </a:p>
        </p:txBody>
      </p:sp>
      <p:sp>
        <p:nvSpPr>
          <p:cNvPr id="43011" name="TextBox 7"/>
          <p:cNvSpPr txBox="1">
            <a:spLocks noChangeArrowheads="1"/>
          </p:cNvSpPr>
          <p:nvPr/>
        </p:nvSpPr>
        <p:spPr bwMode="auto">
          <a:xfrm>
            <a:off x="0" y="6629400"/>
            <a:ext cx="12396788" cy="2554288"/>
          </a:xfrm>
          <a:prstGeom prst="rect">
            <a:avLst/>
          </a:prstGeom>
          <a:solidFill>
            <a:srgbClr val="FF0000"/>
          </a:solidFill>
          <a:ln w="9525">
            <a:noFill/>
            <a:miter lim="800000"/>
            <a:headEnd/>
            <a:tailEnd/>
          </a:ln>
        </p:spPr>
        <p:txBody>
          <a:bodyPr wrap="none">
            <a:spAutoFit/>
          </a:bodyPr>
          <a:lstStyle/>
          <a:p>
            <a:pPr hangingPunct="0"/>
            <a:r>
              <a:rPr lang="en-US" sz="3200">
                <a:solidFill>
                  <a:schemeClr val="bg1"/>
                </a:solidFill>
              </a:rPr>
              <a:t>	</a:t>
            </a:r>
            <a:r>
              <a:rPr lang="en-US" sz="3200" b="1">
                <a:solidFill>
                  <a:schemeClr val="bg1"/>
                </a:solidFill>
              </a:rPr>
              <a:t>	PIGS:							DOGS:</a:t>
            </a:r>
          </a:p>
          <a:p>
            <a:pPr hangingPunct="0"/>
            <a:r>
              <a:rPr lang="en-US" sz="3200" b="1">
                <a:solidFill>
                  <a:schemeClr val="bg1"/>
                </a:solidFill>
              </a:rPr>
              <a:t>Superior Natural Truffle Hunters		More energy for the hunt</a:t>
            </a:r>
          </a:p>
          <a:p>
            <a:pPr hangingPunct="0"/>
            <a:r>
              <a:rPr lang="en-US" sz="3200" b="1">
                <a:solidFill>
                  <a:schemeClr val="bg1"/>
                </a:solidFill>
              </a:rPr>
              <a:t>Natural interest					Can be trained</a:t>
            </a:r>
          </a:p>
          <a:p>
            <a:pPr hangingPunct="0"/>
            <a:r>
              <a:rPr lang="en-US" sz="3200" b="1">
                <a:solidFill>
                  <a:schemeClr val="bg1"/>
                </a:solidFill>
              </a:rPr>
              <a:t>They bite!						More Biddable AND…..</a:t>
            </a:r>
          </a:p>
          <a:p>
            <a:pPr hangingPunct="0"/>
            <a:endParaRPr lang="en-US" sz="3200">
              <a:solidFill>
                <a:schemeClr val="bg1"/>
              </a:solidFill>
            </a:endParaRPr>
          </a:p>
        </p:txBody>
      </p:sp>
      <p:sp>
        <p:nvSpPr>
          <p:cNvPr id="43012" name="TextBox 8"/>
          <p:cNvSpPr txBox="1">
            <a:spLocks noChangeArrowheads="1"/>
          </p:cNvSpPr>
          <p:nvPr/>
        </p:nvSpPr>
        <p:spPr bwMode="auto">
          <a:xfrm>
            <a:off x="482600" y="9229725"/>
            <a:ext cx="12680950" cy="523875"/>
          </a:xfrm>
          <a:prstGeom prst="rect">
            <a:avLst/>
          </a:prstGeom>
          <a:noFill/>
          <a:ln w="9525">
            <a:noFill/>
            <a:miter lim="800000"/>
            <a:headEnd/>
            <a:tailEnd/>
          </a:ln>
        </p:spPr>
        <p:txBody>
          <a:bodyPr wrap="none">
            <a:spAutoFit/>
          </a:bodyPr>
          <a:lstStyle/>
          <a:p>
            <a:pPr hangingPunct="0"/>
            <a:r>
              <a:rPr lang="en-US" sz="2800" b="1">
                <a:solidFill>
                  <a:srgbClr val="FF0000"/>
                </a:solidFill>
              </a:rPr>
              <a:t>LESS CONSPICUOUS TO POACHERS THAN TAKING A PIG FOR A WALK!</a:t>
            </a:r>
          </a:p>
        </p:txBody>
      </p:sp>
      <p:pic>
        <p:nvPicPr>
          <p:cNvPr id="43013" name="Picture Placeholder 8" descr="truffle pig 3.jpg"/>
          <p:cNvPicPr>
            <a:picLocks noChangeAspect="1"/>
          </p:cNvPicPr>
          <p:nvPr/>
        </p:nvPicPr>
        <p:blipFill>
          <a:blip r:embed="rId4"/>
          <a:srcRect l="5569" r="5569"/>
          <a:stretch>
            <a:fillRect/>
          </a:stretch>
        </p:blipFill>
        <p:spPr bwMode="auto">
          <a:xfrm>
            <a:off x="0" y="381000"/>
            <a:ext cx="5791200" cy="43434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4" descr="truffle pig2.jpg"/>
          <p:cNvPicPr>
            <a:picLocks noChangeAspect="1"/>
          </p:cNvPicPr>
          <p:nvPr/>
        </p:nvPicPr>
        <p:blipFill>
          <a:blip r:embed="rId2"/>
          <a:srcRect t="33023"/>
          <a:stretch>
            <a:fillRect/>
          </a:stretch>
        </p:blipFill>
        <p:spPr bwMode="auto">
          <a:xfrm>
            <a:off x="6654800" y="4267200"/>
            <a:ext cx="6350000" cy="5486400"/>
          </a:xfrm>
          <a:prstGeom prst="rect">
            <a:avLst/>
          </a:prstGeom>
          <a:noFill/>
          <a:ln w="9525">
            <a:noFill/>
            <a:miter lim="800000"/>
            <a:headEnd/>
            <a:tailEnd/>
          </a:ln>
        </p:spPr>
      </p:pic>
      <p:pic>
        <p:nvPicPr>
          <p:cNvPr id="45058" name="Picture 6" descr="multi lagotto digging.jpg"/>
          <p:cNvPicPr>
            <a:picLocks noChangeAspect="1"/>
          </p:cNvPicPr>
          <p:nvPr/>
        </p:nvPicPr>
        <p:blipFill>
          <a:blip r:embed="rId3"/>
          <a:srcRect/>
          <a:stretch>
            <a:fillRect/>
          </a:stretch>
        </p:blipFill>
        <p:spPr bwMode="auto">
          <a:xfrm>
            <a:off x="0" y="4876800"/>
            <a:ext cx="6581775" cy="3962400"/>
          </a:xfrm>
          <a:prstGeom prst="rect">
            <a:avLst/>
          </a:prstGeom>
          <a:noFill/>
          <a:ln w="9525">
            <a:noFill/>
            <a:miter lim="800000"/>
            <a:headEnd/>
            <a:tailEnd/>
          </a:ln>
        </p:spPr>
      </p:pic>
      <p:pic>
        <p:nvPicPr>
          <p:cNvPr id="45059" name="Picture 7" descr="Truffle-prep-to-dig-2.jpg"/>
          <p:cNvPicPr>
            <a:picLocks noChangeAspect="1"/>
          </p:cNvPicPr>
          <p:nvPr/>
        </p:nvPicPr>
        <p:blipFill>
          <a:blip r:embed="rId4"/>
          <a:srcRect/>
          <a:stretch>
            <a:fillRect/>
          </a:stretch>
        </p:blipFill>
        <p:spPr bwMode="auto">
          <a:xfrm>
            <a:off x="558800" y="533400"/>
            <a:ext cx="2438400" cy="3251200"/>
          </a:xfrm>
          <a:prstGeom prst="rect">
            <a:avLst/>
          </a:prstGeom>
          <a:noFill/>
          <a:ln w="9525">
            <a:noFill/>
            <a:miter lim="800000"/>
            <a:headEnd/>
            <a:tailEnd/>
          </a:ln>
        </p:spPr>
      </p:pic>
      <p:sp>
        <p:nvSpPr>
          <p:cNvPr id="45060" name="TextBox 5"/>
          <p:cNvSpPr txBox="1">
            <a:spLocks noChangeArrowheads="1"/>
          </p:cNvSpPr>
          <p:nvPr/>
        </p:nvSpPr>
        <p:spPr bwMode="auto">
          <a:xfrm>
            <a:off x="3378200" y="0"/>
            <a:ext cx="9626600" cy="4524375"/>
          </a:xfrm>
          <a:prstGeom prst="rect">
            <a:avLst/>
          </a:prstGeom>
          <a:solidFill>
            <a:srgbClr val="FF0000"/>
          </a:solidFill>
          <a:ln w="9525">
            <a:noFill/>
            <a:miter lim="800000"/>
            <a:headEnd/>
            <a:tailEnd/>
          </a:ln>
        </p:spPr>
        <p:txBody>
          <a:bodyPr>
            <a:spAutoFit/>
          </a:bodyPr>
          <a:lstStyle/>
          <a:p>
            <a:pPr hangingPunct="0"/>
            <a:r>
              <a:rPr lang="en-US" sz="3200" b="1">
                <a:solidFill>
                  <a:schemeClr val="bg1"/>
                </a:solidFill>
              </a:rPr>
              <a:t>Because truffles are such a valuable harvest</a:t>
            </a:r>
          </a:p>
          <a:p>
            <a:pPr hangingPunct="0">
              <a:buFont typeface="Arial" charset="0"/>
              <a:buChar char="•"/>
            </a:pPr>
            <a:r>
              <a:rPr lang="en-US" sz="3200" b="1">
                <a:solidFill>
                  <a:schemeClr val="bg1"/>
                </a:solidFill>
              </a:rPr>
              <a:t>Areas where they are found are kept secret</a:t>
            </a:r>
          </a:p>
          <a:p>
            <a:pPr hangingPunct="0">
              <a:buFont typeface="Arial" charset="0"/>
              <a:buChar char="•"/>
            </a:pPr>
            <a:r>
              <a:rPr lang="en-US" sz="3200" b="1">
                <a:solidFill>
                  <a:schemeClr val="bg1"/>
                </a:solidFill>
              </a:rPr>
              <a:t>may be passed down through generations</a:t>
            </a:r>
          </a:p>
          <a:p>
            <a:pPr hangingPunct="0">
              <a:buFont typeface="Arial" charset="0"/>
              <a:buChar char="•"/>
            </a:pPr>
            <a:r>
              <a:rPr lang="en-US" sz="3200" b="1">
                <a:solidFill>
                  <a:schemeClr val="bg1"/>
                </a:solidFill>
              </a:rPr>
              <a:t>Hunting birds does not have the same profit</a:t>
            </a:r>
          </a:p>
          <a:p>
            <a:pPr hangingPunct="0"/>
            <a:endParaRPr lang="en-US" sz="3200" b="1">
              <a:solidFill>
                <a:schemeClr val="bg1"/>
              </a:solidFill>
            </a:endParaRPr>
          </a:p>
          <a:p>
            <a:pPr hangingPunct="0"/>
            <a:r>
              <a:rPr lang="en-US" sz="3200" b="1">
                <a:solidFill>
                  <a:schemeClr val="bg1"/>
                </a:solidFill>
              </a:rPr>
              <a:t>Poachers have been known to: </a:t>
            </a:r>
          </a:p>
          <a:p>
            <a:pPr hangingPunct="0">
              <a:buFont typeface="Arial" charset="0"/>
              <a:buChar char="•"/>
            </a:pPr>
            <a:r>
              <a:rPr lang="en-US" sz="3200" b="1">
                <a:solidFill>
                  <a:schemeClr val="bg1"/>
                </a:solidFill>
              </a:rPr>
              <a:t>steal truffle dogs,</a:t>
            </a:r>
          </a:p>
          <a:p>
            <a:pPr hangingPunct="0">
              <a:buFont typeface="Arial" charset="0"/>
              <a:buChar char="•"/>
            </a:pPr>
            <a:r>
              <a:rPr lang="en-US" sz="3200" b="1">
                <a:solidFill>
                  <a:schemeClr val="bg1"/>
                </a:solidFill>
              </a:rPr>
              <a:t>poison truffle dogs, </a:t>
            </a:r>
          </a:p>
          <a:p>
            <a:pPr hangingPunct="0">
              <a:buFont typeface="Arial" charset="0"/>
              <a:buChar char="•"/>
            </a:pPr>
            <a:r>
              <a:rPr lang="en-US" sz="3200" b="1">
                <a:solidFill>
                  <a:schemeClr val="bg1"/>
                </a:solidFill>
              </a:rPr>
              <a:t>steal truffles from commercial truffieres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p:cNvSpPr>
          <p:nvPr/>
        </p:nvSpPr>
        <p:spPr bwMode="auto">
          <a:xfrm>
            <a:off x="185738" y="8521700"/>
            <a:ext cx="12526962" cy="862013"/>
          </a:xfrm>
          <a:prstGeom prst="rect">
            <a:avLst/>
          </a:prstGeom>
          <a:noFill/>
          <a:ln w="12700" cap="flat" cmpd="sng">
            <a:noFill/>
            <a:prstDash val="solid"/>
            <a:miter lim="0"/>
            <a:headEnd type="none" w="med" len="med"/>
            <a:tailEnd type="none" w="med" len="med"/>
          </a:ln>
          <a:effectLst/>
        </p:spPr>
        <p:txBody>
          <a:bodyPr wrap="none" lIns="0" tIns="0" rIns="0" bIns="0" anchor="ctr">
            <a:spAutoFit/>
          </a:bodyPr>
          <a:lstStyle/>
          <a:p>
            <a:pPr algn="ctr" hangingPunct="0">
              <a:defRPr/>
            </a:pPr>
            <a:r>
              <a:rPr lang="en-US" sz="2800" dirty="0">
                <a:solidFill>
                  <a:srgbClr val="FFFFFF"/>
                </a:solidFill>
                <a:effectLst>
                  <a:outerShdw blurRad="38100" dist="38100" dir="2700000" algn="tl">
                    <a:srgbClr val="C0C0C0"/>
                  </a:outerShdw>
                </a:effectLst>
                <a:latin typeface="Gill Sans" charset="0"/>
                <a:ea typeface="Gill Sans" charset="0"/>
                <a:cs typeface="Gill Sans" charset="0"/>
                <a:sym typeface="Gill Sans" charset="0"/>
              </a:rPr>
              <a:t>Slide Show Information assembled by the LRCA Judge’s Education Committee</a:t>
            </a:r>
          </a:p>
          <a:p>
            <a:pPr algn="ctr" hangingPunct="0">
              <a:defRPr/>
            </a:pPr>
            <a:r>
              <a:rPr lang="en-US" sz="2800" dirty="0">
                <a:solidFill>
                  <a:srgbClr val="FFFFFF"/>
                </a:solidFill>
                <a:effectLst>
                  <a:outerShdw blurRad="38100" dist="38100" dir="2700000" algn="tl">
                    <a:srgbClr val="C0C0C0"/>
                  </a:outerShdw>
                </a:effectLst>
                <a:latin typeface="Gill Sans" charset="0"/>
                <a:ea typeface="Gill Sans" charset="0"/>
                <a:cs typeface="Gill Sans" charset="0"/>
                <a:sym typeface="Gill Sans" charset="0"/>
              </a:rPr>
              <a:t>Illustrations by </a:t>
            </a:r>
            <a:r>
              <a:rPr lang="en-US" sz="2800" dirty="0" err="1">
                <a:solidFill>
                  <a:srgbClr val="FFFFFF"/>
                </a:solidFill>
                <a:effectLst>
                  <a:outerShdw blurRad="38100" dist="38100" dir="2700000" algn="tl">
                    <a:srgbClr val="C0C0C0"/>
                  </a:outerShdw>
                </a:effectLst>
                <a:latin typeface="Gill Sans" charset="0"/>
                <a:ea typeface="Gill Sans" charset="0"/>
                <a:cs typeface="Gill Sans" charset="0"/>
                <a:sym typeface="Gill Sans" charset="0"/>
              </a:rPr>
              <a:t>Laurin</a:t>
            </a:r>
            <a:r>
              <a:rPr lang="en-US" sz="2800" dirty="0">
                <a:solidFill>
                  <a:srgbClr val="FFFFFF"/>
                </a:solidFill>
                <a:effectLst>
                  <a:outerShdw blurRad="38100" dist="38100" dir="2700000" algn="tl">
                    <a:srgbClr val="C0C0C0"/>
                  </a:outerShdw>
                </a:effectLst>
                <a:latin typeface="Gill Sans" charset="0"/>
                <a:ea typeface="Gill Sans" charset="0"/>
                <a:cs typeface="Gill Sans" charset="0"/>
                <a:sym typeface="Gill Sans" charset="0"/>
              </a:rPr>
              <a:t> Howard and Giovanni </a:t>
            </a:r>
            <a:r>
              <a:rPr lang="en-US" sz="2800" dirty="0" err="1">
                <a:solidFill>
                  <a:srgbClr val="FFFFFF"/>
                </a:solidFill>
                <a:effectLst>
                  <a:outerShdw blurRad="38100" dist="38100" dir="2700000" algn="tl">
                    <a:srgbClr val="C0C0C0"/>
                  </a:outerShdw>
                </a:effectLst>
                <a:latin typeface="Gill Sans" charset="0"/>
                <a:ea typeface="Gill Sans" charset="0"/>
                <a:cs typeface="Gill Sans" charset="0"/>
                <a:sym typeface="Gill Sans" charset="0"/>
              </a:rPr>
              <a:t>Morsiani</a:t>
            </a:r>
            <a:endParaRPr lang="en-US" sz="2800" dirty="0">
              <a:solidFill>
                <a:srgbClr val="FFFFFF"/>
              </a:solidFill>
              <a:effectLst>
                <a:outerShdw blurRad="38100" dist="38100" dir="2700000" algn="tl">
                  <a:srgbClr val="C0C0C0"/>
                </a:outerShdw>
              </a:effectLst>
              <a:latin typeface="Gill Sans" charset="0"/>
              <a:ea typeface="Gill Sans" charset="0"/>
              <a:cs typeface="Gill Sans" charset="0"/>
              <a:sym typeface="Gill Sans" charset="0"/>
            </a:endParaRPr>
          </a:p>
        </p:txBody>
      </p:sp>
      <p:sp>
        <p:nvSpPr>
          <p:cNvPr id="17410" name="Rectangle 3"/>
          <p:cNvSpPr>
            <a:spLocks/>
          </p:cNvSpPr>
          <p:nvPr/>
        </p:nvSpPr>
        <p:spPr bwMode="auto">
          <a:xfrm>
            <a:off x="-722313" y="349250"/>
            <a:ext cx="14451013" cy="1938338"/>
          </a:xfrm>
          <a:prstGeom prst="rect">
            <a:avLst/>
          </a:prstGeom>
          <a:noFill/>
          <a:ln w="12700">
            <a:noFill/>
            <a:miter lim="0"/>
            <a:headEnd/>
            <a:tailEnd/>
          </a:ln>
        </p:spPr>
        <p:txBody>
          <a:bodyPr lIns="0" tIns="0" rIns="0" bIns="0" anchor="ctr">
            <a:spAutoFit/>
          </a:bodyPr>
          <a:lstStyle/>
          <a:p>
            <a:pPr algn="ctr" hangingPunct="0"/>
            <a:r>
              <a:rPr lang="en-US" sz="6000">
                <a:solidFill>
                  <a:srgbClr val="FFFF00"/>
                </a:solidFill>
                <a:latin typeface="Arial Black" pitchFamily="34" charset="0"/>
                <a:sym typeface="Arial Black" pitchFamily="34" charset="0"/>
              </a:rPr>
              <a:t>Judges Education Seminar</a:t>
            </a:r>
          </a:p>
          <a:p>
            <a:pPr algn="ctr" hangingPunct="0"/>
            <a:r>
              <a:rPr lang="en-US" sz="6600">
                <a:solidFill>
                  <a:srgbClr val="FF8000"/>
                </a:solidFill>
              </a:rPr>
              <a:t>Lagotto Romagnolo</a:t>
            </a:r>
          </a:p>
        </p:txBody>
      </p:sp>
      <p:pic>
        <p:nvPicPr>
          <p:cNvPr id="17411" name="Picture 5" descr="profile judges ed brown.jpg"/>
          <p:cNvPicPr>
            <a:picLocks noChangeAspect="1"/>
          </p:cNvPicPr>
          <p:nvPr/>
        </p:nvPicPr>
        <p:blipFill>
          <a:blip r:embed="rId3"/>
          <a:srcRect/>
          <a:stretch>
            <a:fillRect/>
          </a:stretch>
        </p:blipFill>
        <p:spPr bwMode="auto">
          <a:xfrm>
            <a:off x="2692400" y="2438400"/>
            <a:ext cx="7216775" cy="5776913"/>
          </a:xfrm>
          <a:prstGeom prst="rect">
            <a:avLst/>
          </a:prstGeom>
          <a:noFill/>
          <a:ln w="9525">
            <a:noFill/>
            <a:miter lim="800000"/>
            <a:headEnd/>
            <a:tailEnd/>
          </a:ln>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4"/>
          <p:cNvSpPr>
            <a:spLocks noGrp="1"/>
          </p:cNvSpPr>
          <p:nvPr>
            <p:ph type="ctrTitle"/>
          </p:nvPr>
        </p:nvSpPr>
        <p:spPr>
          <a:xfrm>
            <a:off x="1092200" y="0"/>
            <a:ext cx="11055350" cy="2090738"/>
          </a:xfrm>
        </p:spPr>
        <p:txBody>
          <a:bodyPr/>
          <a:lstStyle/>
          <a:p>
            <a:pPr eaLnBrk="1"/>
            <a:r>
              <a:rPr lang="en-US" b="1" smtClean="0">
                <a:solidFill>
                  <a:srgbClr val="FF0000"/>
                </a:solidFill>
              </a:rPr>
              <a:t> TRUFFLE TOOLS</a:t>
            </a:r>
          </a:p>
        </p:txBody>
      </p:sp>
      <p:pic>
        <p:nvPicPr>
          <p:cNvPr id="46082" name="Picture 12" descr="dirty feet.jpg"/>
          <p:cNvPicPr>
            <a:picLocks noChangeAspect="1"/>
          </p:cNvPicPr>
          <p:nvPr/>
        </p:nvPicPr>
        <p:blipFill>
          <a:blip r:embed="rId3"/>
          <a:srcRect/>
          <a:stretch>
            <a:fillRect/>
          </a:stretch>
        </p:blipFill>
        <p:spPr bwMode="auto">
          <a:xfrm>
            <a:off x="711200" y="1905000"/>
            <a:ext cx="5159375" cy="6897688"/>
          </a:xfrm>
          <a:prstGeom prst="rect">
            <a:avLst/>
          </a:prstGeom>
          <a:noFill/>
          <a:ln w="9525">
            <a:noFill/>
            <a:miter lim="800000"/>
            <a:headEnd/>
            <a:tailEnd/>
          </a:ln>
        </p:spPr>
      </p:pic>
      <p:pic>
        <p:nvPicPr>
          <p:cNvPr id="46083" name="Picture 13" descr="dirty nose.jpg"/>
          <p:cNvPicPr>
            <a:picLocks noChangeAspect="1"/>
          </p:cNvPicPr>
          <p:nvPr/>
        </p:nvPicPr>
        <p:blipFill>
          <a:blip r:embed="rId4"/>
          <a:srcRect/>
          <a:stretch>
            <a:fillRect/>
          </a:stretch>
        </p:blipFill>
        <p:spPr bwMode="auto">
          <a:xfrm>
            <a:off x="7137400" y="1930400"/>
            <a:ext cx="5867400" cy="78232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Content Placeholder 5" descr="truffle hunters.jpg"/>
          <p:cNvPicPr>
            <a:picLocks noGrp="1" noChangeAspect="1"/>
          </p:cNvPicPr>
          <p:nvPr>
            <p:ph idx="4294967295"/>
          </p:nvPr>
        </p:nvPicPr>
        <p:blipFill>
          <a:blip r:embed="rId2"/>
          <a:srcRect l="28430"/>
          <a:stretch>
            <a:fillRect/>
          </a:stretch>
        </p:blipFill>
        <p:spPr>
          <a:xfrm>
            <a:off x="5151438" y="2514600"/>
            <a:ext cx="7666037" cy="6248400"/>
          </a:xfrm>
        </p:spPr>
      </p:pic>
      <p:pic>
        <p:nvPicPr>
          <p:cNvPr id="48130" name="Picture 7" descr="truffle-mushroom-digging-up.jpg"/>
          <p:cNvPicPr>
            <a:picLocks noChangeAspect="1"/>
          </p:cNvPicPr>
          <p:nvPr/>
        </p:nvPicPr>
        <p:blipFill>
          <a:blip r:embed="rId3"/>
          <a:srcRect/>
          <a:stretch>
            <a:fillRect/>
          </a:stretch>
        </p:blipFill>
        <p:spPr bwMode="auto">
          <a:xfrm>
            <a:off x="254000" y="1905000"/>
            <a:ext cx="4775200" cy="3581400"/>
          </a:xfrm>
          <a:prstGeom prst="rect">
            <a:avLst/>
          </a:prstGeom>
          <a:noFill/>
          <a:ln w="9525">
            <a:noFill/>
            <a:miter lim="800000"/>
            <a:headEnd/>
            <a:tailEnd/>
          </a:ln>
        </p:spPr>
      </p:pic>
      <p:pic>
        <p:nvPicPr>
          <p:cNvPr id="48131" name="Picture 8" descr="truffle tools.jpg"/>
          <p:cNvPicPr>
            <a:picLocks noChangeAspect="1"/>
          </p:cNvPicPr>
          <p:nvPr/>
        </p:nvPicPr>
        <p:blipFill>
          <a:blip r:embed="rId4"/>
          <a:srcRect/>
          <a:stretch>
            <a:fillRect/>
          </a:stretch>
        </p:blipFill>
        <p:spPr bwMode="auto">
          <a:xfrm>
            <a:off x="0" y="6057900"/>
            <a:ext cx="5080000" cy="28575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eaLnBrk="1"/>
            <a:r>
              <a:rPr lang="en-US" smtClean="0">
                <a:solidFill>
                  <a:srgbClr val="FFC000"/>
                </a:solidFill>
              </a:rPr>
              <a:t>Truffle dog to recognized breed</a:t>
            </a:r>
          </a:p>
        </p:txBody>
      </p:sp>
      <p:sp>
        <p:nvSpPr>
          <p:cNvPr id="49154" name="Content Placeholder 2"/>
          <p:cNvSpPr>
            <a:spLocks noGrp="1"/>
          </p:cNvSpPr>
          <p:nvPr>
            <p:ph idx="1"/>
          </p:nvPr>
        </p:nvSpPr>
        <p:spPr>
          <a:xfrm>
            <a:off x="1473200" y="2768600"/>
            <a:ext cx="10464800" cy="6985000"/>
          </a:xfrm>
        </p:spPr>
        <p:txBody>
          <a:bodyPr/>
          <a:lstStyle/>
          <a:p>
            <a:pPr eaLnBrk="1">
              <a:buFont typeface="Gill Sans"/>
              <a:buNone/>
            </a:pPr>
            <a:r>
              <a:rPr lang="en-US" sz="2800" b="1" smtClean="0"/>
              <a:t>“Truffle hunters have always bred their dogs on an entirely empirical basis (outside of any genetic rules), taking into account only the immediate, practical outcome: a brilliant truffling dog, whether Lagotto Romagnolo or not….. However, merit where merit is due: the truffle hunters of that period did not let our Lagotto Romagnolo fall by the wayside, allowing it to survive—almost by miracle—to the present day in near-perfect phenotype and genotype form.</a:t>
            </a:r>
          </a:p>
          <a:p>
            <a:pPr eaLnBrk="1">
              <a:buFont typeface="Gill Sans"/>
              <a:buNone/>
            </a:pPr>
            <a:r>
              <a:rPr lang="en-US" sz="2800" b="1" smtClean="0"/>
              <a:t>“Toward the mid 1970s a group of Romagna based dog lovers decided to save the breed, which was risking extinction as a result of the incompetence, ignorance and negligence of owners…..” Dr. Giovanni Morsiani, </a:t>
            </a:r>
            <a:r>
              <a:rPr lang="en-US" sz="2800" b="1" i="1" smtClean="0"/>
              <a:t>The Lagotto Romagnolo: Short history of the breed and current situation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pPr eaLnBrk="1"/>
            <a:r>
              <a:rPr lang="en-US" smtClean="0">
                <a:solidFill>
                  <a:srgbClr val="FFC000"/>
                </a:solidFill>
              </a:rPr>
              <a:t>Modern History</a:t>
            </a:r>
          </a:p>
        </p:txBody>
      </p:sp>
      <p:sp>
        <p:nvSpPr>
          <p:cNvPr id="51202" name="Content Placeholder 2"/>
          <p:cNvSpPr>
            <a:spLocks noGrp="1"/>
          </p:cNvSpPr>
          <p:nvPr>
            <p:ph idx="1"/>
          </p:nvPr>
        </p:nvSpPr>
        <p:spPr>
          <a:xfrm>
            <a:off x="1244600" y="2209800"/>
            <a:ext cx="10464800" cy="7543800"/>
          </a:xfrm>
        </p:spPr>
        <p:txBody>
          <a:bodyPr/>
          <a:lstStyle/>
          <a:p>
            <a:pPr eaLnBrk="1"/>
            <a:r>
              <a:rPr lang="en-US" sz="2400" smtClean="0"/>
              <a:t>1920s The truffle dog was bred for its ability to hunt truffles, on an entirely empirical basis—the best truffle hunting dogs –whether lagotto romagnolo or not—bred together.</a:t>
            </a:r>
          </a:p>
          <a:p>
            <a:pPr eaLnBrk="1"/>
            <a:r>
              <a:rPr lang="en-US" sz="2400" smtClean="0"/>
              <a:t>1970s A group of Romagna-based dog lovers decided to save the breed from extinction. </a:t>
            </a:r>
          </a:p>
          <a:p>
            <a:pPr eaLnBrk="1"/>
            <a:r>
              <a:rPr lang="en-US" sz="2400" smtClean="0"/>
              <a:t>1988 Club Italiano Lagotto (C.I.L.) was formed</a:t>
            </a:r>
          </a:p>
          <a:p>
            <a:pPr eaLnBrk="1"/>
            <a:r>
              <a:rPr lang="en-US" sz="2400" smtClean="0"/>
              <a:t>1992 first standard was written, based on years of biometric measurements on hundreds of dogs, breed approved by ENCI (Italian Kennel Club).</a:t>
            </a:r>
          </a:p>
          <a:p>
            <a:pPr eaLnBrk="1"/>
            <a:r>
              <a:rPr lang="en-US" sz="2400" smtClean="0"/>
              <a:t>1995 acceptance into the FCI</a:t>
            </a:r>
          </a:p>
          <a:p>
            <a:pPr eaLnBrk="1"/>
            <a:r>
              <a:rPr lang="en-US" sz="2400" smtClean="0"/>
              <a:t>2000 AKC FSS status, 2007 companion events eligible and parent club formed, 2013 enters the Miscellaneous Class</a:t>
            </a:r>
          </a:p>
          <a:p>
            <a:pPr eaLnBrk="1"/>
            <a:r>
              <a:rPr lang="en-US" sz="2400" smtClean="0"/>
              <a:t>Full AKC Recognition in July 2015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xfrm>
            <a:off x="1295400" y="-455613"/>
            <a:ext cx="10414000" cy="2422526"/>
          </a:xfrm>
        </p:spPr>
        <p:txBody>
          <a:bodyPr lIns="0" tIns="0" rIns="0" bIns="0"/>
          <a:lstStyle/>
          <a:p>
            <a:pPr eaLnBrk="1"/>
            <a:r>
              <a:rPr lang="en-US" sz="8800" smtClean="0">
                <a:solidFill>
                  <a:srgbClr val="FF8000"/>
                </a:solidFill>
              </a:rPr>
              <a:t>General Appearance</a:t>
            </a:r>
            <a:endParaRPr lang="en-US" sz="1600" smtClean="0">
              <a:solidFill>
                <a:srgbClr val="000000"/>
              </a:solidFill>
            </a:endParaRPr>
          </a:p>
        </p:txBody>
      </p:sp>
      <p:sp>
        <p:nvSpPr>
          <p:cNvPr id="53250" name="Rectangle 3"/>
          <p:cNvSpPr>
            <a:spLocks/>
          </p:cNvSpPr>
          <p:nvPr/>
        </p:nvSpPr>
        <p:spPr bwMode="auto">
          <a:xfrm>
            <a:off x="646113" y="1328738"/>
            <a:ext cx="11698287" cy="3448050"/>
          </a:xfrm>
          <a:prstGeom prst="rect">
            <a:avLst/>
          </a:prstGeom>
          <a:noFill/>
          <a:ln w="12700">
            <a:noFill/>
            <a:miter lim="0"/>
            <a:headEnd/>
            <a:tailEnd/>
          </a:ln>
        </p:spPr>
        <p:txBody>
          <a:bodyPr lIns="0" tIns="0" rIns="0" bIns="0" anchor="ctr">
            <a:spAutoFit/>
          </a:bodyPr>
          <a:lstStyle/>
          <a:p>
            <a:pPr hangingPunct="0"/>
            <a:r>
              <a:rPr lang="en-US" sz="3600" b="1">
                <a:solidFill>
                  <a:srgbClr val="FFFFFF"/>
                </a:solidFill>
                <a:latin typeface="Helvetica" pitchFamily="34" charset="0"/>
                <a:cs typeface="Helvetica" pitchFamily="34" charset="0"/>
                <a:sym typeface="Helvetica" pitchFamily="34" charset="0"/>
              </a:rPr>
              <a:t>Small to medium-sized dog, well proportioned,</a:t>
            </a:r>
          </a:p>
          <a:p>
            <a:pPr hangingPunct="0"/>
            <a:r>
              <a:rPr lang="en-US" sz="3600" b="1">
                <a:solidFill>
                  <a:srgbClr val="FFFFFF"/>
                </a:solidFill>
                <a:latin typeface="Helvetica" pitchFamily="34" charset="0"/>
                <a:cs typeface="Helvetica" pitchFamily="34" charset="0"/>
                <a:sym typeface="Helvetica" pitchFamily="34" charset="0"/>
              </a:rPr>
              <a:t>powerfully built, of a </a:t>
            </a:r>
            <a:r>
              <a:rPr lang="en-US" sz="4400" b="1">
                <a:solidFill>
                  <a:srgbClr val="FF0000"/>
                </a:solidFill>
                <a:latin typeface="Helvetica" pitchFamily="34" charset="0"/>
                <a:cs typeface="Helvetica" pitchFamily="34" charset="0"/>
                <a:sym typeface="Helvetica" pitchFamily="34" charset="0"/>
              </a:rPr>
              <a:t>rustic </a:t>
            </a:r>
            <a:r>
              <a:rPr lang="en-US" sz="3600" b="1">
                <a:solidFill>
                  <a:srgbClr val="FFFFFF"/>
                </a:solidFill>
                <a:latin typeface="Helvetica" pitchFamily="34" charset="0"/>
                <a:cs typeface="Helvetica" pitchFamily="34" charset="0"/>
                <a:sym typeface="Helvetica" pitchFamily="34" charset="0"/>
              </a:rPr>
              <a:t>appearance, with </a:t>
            </a:r>
          </a:p>
          <a:p>
            <a:pPr hangingPunct="0"/>
            <a:r>
              <a:rPr lang="en-US" sz="3600" b="1">
                <a:solidFill>
                  <a:srgbClr val="FFFFFF"/>
                </a:solidFill>
                <a:latin typeface="Helvetica" pitchFamily="34" charset="0"/>
                <a:cs typeface="Helvetica" pitchFamily="34" charset="0"/>
                <a:sym typeface="Helvetica" pitchFamily="34" charset="0"/>
              </a:rPr>
              <a:t>a dense, curly coat of woolly texture. The dog should give the impression that he has the strength and </a:t>
            </a:r>
            <a:r>
              <a:rPr lang="en-US" sz="3600" b="1">
                <a:solidFill>
                  <a:srgbClr val="FF0000"/>
                </a:solidFill>
                <a:latin typeface="Helvetica" pitchFamily="34" charset="0"/>
                <a:cs typeface="Helvetica" pitchFamily="34" charset="0"/>
                <a:sym typeface="Helvetica" pitchFamily="34" charset="0"/>
              </a:rPr>
              <a:t>endurance</a:t>
            </a:r>
            <a:r>
              <a:rPr lang="en-US" sz="3600" b="1">
                <a:solidFill>
                  <a:srgbClr val="FFFFFF"/>
                </a:solidFill>
                <a:latin typeface="Helvetica" pitchFamily="34" charset="0"/>
                <a:cs typeface="Helvetica" pitchFamily="34" charset="0"/>
                <a:sym typeface="Helvetica" pitchFamily="34" charset="0"/>
              </a:rPr>
              <a:t> to work all day in difficult and challenging terrain.</a:t>
            </a:r>
            <a:endParaRPr lang="en-US" sz="1800" b="1"/>
          </a:p>
        </p:txBody>
      </p:sp>
      <p:pic>
        <p:nvPicPr>
          <p:cNvPr id="53251" name="Picture 4" descr="Remy trot.jpg"/>
          <p:cNvPicPr>
            <a:picLocks noChangeAspect="1"/>
          </p:cNvPicPr>
          <p:nvPr/>
        </p:nvPicPr>
        <p:blipFill>
          <a:blip r:embed="rId3"/>
          <a:srcRect/>
          <a:stretch>
            <a:fillRect/>
          </a:stretch>
        </p:blipFill>
        <p:spPr bwMode="auto">
          <a:xfrm>
            <a:off x="2794000" y="4648200"/>
            <a:ext cx="6807200" cy="5105400"/>
          </a:xfrm>
          <a:prstGeom prst="rect">
            <a:avLst/>
          </a:prstGeom>
          <a:noFill/>
          <a:ln w="9525">
            <a:noFill/>
            <a:miter lim="800000"/>
            <a:headEnd/>
            <a:tailEnd/>
          </a:ln>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image.png"/>
          <p:cNvPicPr>
            <a:picLocks noChangeAspect="1"/>
          </p:cNvPicPr>
          <p:nvPr/>
        </p:nvPicPr>
        <p:blipFill>
          <a:blip r:embed="rId3"/>
          <a:srcRect/>
          <a:stretch>
            <a:fillRect/>
          </a:stretch>
        </p:blipFill>
        <p:spPr bwMode="auto">
          <a:xfrm>
            <a:off x="2844800" y="1752600"/>
            <a:ext cx="8128000" cy="6451600"/>
          </a:xfrm>
          <a:prstGeom prst="rect">
            <a:avLst/>
          </a:prstGeom>
          <a:noFill/>
          <a:ln w="12700">
            <a:noFill/>
            <a:miter lim="0"/>
            <a:headEnd/>
            <a:tailEnd/>
          </a:ln>
        </p:spPr>
      </p:pic>
      <p:sp>
        <p:nvSpPr>
          <p:cNvPr id="55298" name="Rectangle 1"/>
          <p:cNvSpPr>
            <a:spLocks noGrp="1" noChangeArrowheads="1"/>
          </p:cNvSpPr>
          <p:nvPr>
            <p:ph type="title"/>
          </p:nvPr>
        </p:nvSpPr>
        <p:spPr>
          <a:xfrm>
            <a:off x="406400" y="-455613"/>
            <a:ext cx="12039600" cy="2422526"/>
          </a:xfrm>
        </p:spPr>
        <p:txBody>
          <a:bodyPr lIns="0" tIns="0" rIns="0" bIns="0"/>
          <a:lstStyle/>
          <a:p>
            <a:pPr eaLnBrk="1"/>
            <a:r>
              <a:rPr lang="en-US" sz="5400" smtClean="0">
                <a:solidFill>
                  <a:srgbClr val="FF8000"/>
                </a:solidFill>
              </a:rPr>
              <a:t>Important Proportions</a:t>
            </a:r>
            <a:br>
              <a:rPr lang="en-US" sz="5400" smtClean="0">
                <a:solidFill>
                  <a:srgbClr val="FF8000"/>
                </a:solidFill>
              </a:rPr>
            </a:br>
            <a:r>
              <a:rPr lang="en-US" sz="5400" smtClean="0">
                <a:solidFill>
                  <a:srgbClr val="FF8000"/>
                </a:solidFill>
              </a:rPr>
              <a:t>Overall Shape</a:t>
            </a:r>
            <a:endParaRPr lang="en-US" sz="1000" smtClean="0">
              <a:solidFill>
                <a:srgbClr val="000000"/>
              </a:solidFill>
            </a:endParaRPr>
          </a:p>
        </p:txBody>
      </p:sp>
      <p:pic>
        <p:nvPicPr>
          <p:cNvPr id="55299" name="Picture 2" descr="C:\Users\EOLUser\AppData\Local\Microsoft\Windows\Temporary Internet Files\Content.IE5\BZ05BNRA\Kliponious-green-tick[1].png"/>
          <p:cNvPicPr>
            <a:picLocks noChangeAspect="1" noChangeArrowheads="1"/>
          </p:cNvPicPr>
          <p:nvPr/>
        </p:nvPicPr>
        <p:blipFill>
          <a:blip r:embed="rId4"/>
          <a:srcRect/>
          <a:stretch>
            <a:fillRect/>
          </a:stretch>
        </p:blipFill>
        <p:spPr bwMode="auto">
          <a:xfrm>
            <a:off x="4140200" y="1981200"/>
            <a:ext cx="815975" cy="933450"/>
          </a:xfrm>
          <a:prstGeom prst="rect">
            <a:avLst/>
          </a:prstGeom>
          <a:noFill/>
          <a:ln w="9525">
            <a:noFill/>
            <a:miter lim="800000"/>
            <a:headEnd/>
            <a:tailEnd/>
          </a:ln>
        </p:spPr>
      </p:pic>
      <p:pic>
        <p:nvPicPr>
          <p:cNvPr id="55300" name="Picture 3" descr="C:\Users\EOLUser\AppData\Local\Microsoft\Windows\Temporary Internet Files\Content.IE5\BZ05BNRA\500px-RedX.svg[1].png"/>
          <p:cNvPicPr>
            <a:picLocks noChangeAspect="1" noChangeArrowheads="1"/>
          </p:cNvPicPr>
          <p:nvPr/>
        </p:nvPicPr>
        <p:blipFill>
          <a:blip r:embed="rId5"/>
          <a:srcRect/>
          <a:stretch>
            <a:fillRect/>
          </a:stretch>
        </p:blipFill>
        <p:spPr bwMode="auto">
          <a:xfrm>
            <a:off x="3987800" y="5410200"/>
            <a:ext cx="750888" cy="750888"/>
          </a:xfrm>
          <a:prstGeom prst="rect">
            <a:avLst/>
          </a:prstGeom>
          <a:noFill/>
          <a:ln w="9525">
            <a:noFill/>
            <a:miter lim="800000"/>
            <a:headEnd/>
            <a:tailEnd/>
          </a:ln>
        </p:spPr>
      </p:pic>
      <p:pic>
        <p:nvPicPr>
          <p:cNvPr id="55301" name="Picture 3" descr="C:\Users\EOLUser\AppData\Local\Microsoft\Windows\Temporary Internet Files\Content.IE5\BZ05BNRA\500px-RedX.svg[1].png"/>
          <p:cNvPicPr>
            <a:picLocks noChangeAspect="1" noChangeArrowheads="1"/>
          </p:cNvPicPr>
          <p:nvPr/>
        </p:nvPicPr>
        <p:blipFill>
          <a:blip r:embed="rId5"/>
          <a:srcRect/>
          <a:stretch>
            <a:fillRect/>
          </a:stretch>
        </p:blipFill>
        <p:spPr bwMode="auto">
          <a:xfrm>
            <a:off x="8178800" y="5410200"/>
            <a:ext cx="750888" cy="750888"/>
          </a:xfrm>
          <a:prstGeom prst="rect">
            <a:avLst/>
          </a:prstGeom>
          <a:noFill/>
          <a:ln w="9525">
            <a:noFill/>
            <a:miter lim="800000"/>
            <a:headEnd/>
            <a:tailEnd/>
          </a:ln>
        </p:spPr>
      </p:pic>
      <p:pic>
        <p:nvPicPr>
          <p:cNvPr id="55302" name="Picture 2" descr="C:\Users\EOLUser\AppData\Local\Microsoft\Windows\Temporary Internet Files\Content.IE5\BZ05BNRA\Kliponious-green-tick[1].png"/>
          <p:cNvPicPr>
            <a:picLocks noChangeAspect="1" noChangeArrowheads="1"/>
          </p:cNvPicPr>
          <p:nvPr/>
        </p:nvPicPr>
        <p:blipFill>
          <a:blip r:embed="rId4"/>
          <a:srcRect/>
          <a:stretch>
            <a:fillRect/>
          </a:stretch>
        </p:blipFill>
        <p:spPr bwMode="auto">
          <a:xfrm>
            <a:off x="8331200" y="1981200"/>
            <a:ext cx="815975" cy="933450"/>
          </a:xfrm>
          <a:prstGeom prst="rect">
            <a:avLst/>
          </a:prstGeom>
          <a:noFill/>
          <a:ln w="9525">
            <a:noFill/>
            <a:miter lim="800000"/>
            <a:headEnd/>
            <a:tailEnd/>
          </a:ln>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1"/>
          <p:cNvSpPr txBox="1">
            <a:spLocks noChangeArrowheads="1"/>
          </p:cNvSpPr>
          <p:nvPr/>
        </p:nvSpPr>
        <p:spPr bwMode="auto">
          <a:xfrm>
            <a:off x="2540000" y="2133600"/>
            <a:ext cx="7620000" cy="646113"/>
          </a:xfrm>
          <a:prstGeom prst="rect">
            <a:avLst/>
          </a:prstGeom>
          <a:noFill/>
          <a:ln w="9525">
            <a:noFill/>
            <a:miter lim="800000"/>
            <a:headEnd/>
            <a:tailEnd/>
          </a:ln>
        </p:spPr>
        <p:txBody>
          <a:bodyPr>
            <a:spAutoFit/>
          </a:bodyPr>
          <a:lstStyle/>
          <a:p>
            <a:pPr hangingPunct="0"/>
            <a:r>
              <a:rPr lang="en-US" sz="3600">
                <a:solidFill>
                  <a:schemeClr val="tx1"/>
                </a:solidFill>
              </a:rPr>
              <a:t>A  Lagotto is a wedge over a square</a:t>
            </a:r>
          </a:p>
        </p:txBody>
      </p:sp>
      <p:pic>
        <p:nvPicPr>
          <p:cNvPr id="57346" name="Picture 2" descr="Wedge over a square image_preview.png"/>
          <p:cNvPicPr>
            <a:picLocks noChangeAspect="1"/>
          </p:cNvPicPr>
          <p:nvPr/>
        </p:nvPicPr>
        <p:blipFill>
          <a:blip r:embed="rId2"/>
          <a:srcRect/>
          <a:stretch>
            <a:fillRect/>
          </a:stretch>
        </p:blipFill>
        <p:spPr bwMode="auto">
          <a:xfrm>
            <a:off x="3302000" y="3584575"/>
            <a:ext cx="5084763" cy="410845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lablagottohead.jpg"/>
          <p:cNvPicPr>
            <a:picLocks noChangeAspect="1"/>
          </p:cNvPicPr>
          <p:nvPr/>
        </p:nvPicPr>
        <p:blipFill>
          <a:blip r:embed="rId3"/>
          <a:srcRect/>
          <a:stretch>
            <a:fillRect/>
          </a:stretch>
        </p:blipFill>
        <p:spPr bwMode="auto">
          <a:xfrm>
            <a:off x="3759200" y="2057400"/>
            <a:ext cx="9020175" cy="6854825"/>
          </a:xfrm>
          <a:prstGeom prst="rect">
            <a:avLst/>
          </a:prstGeom>
          <a:noFill/>
          <a:ln w="9525">
            <a:noFill/>
            <a:miter lim="800000"/>
            <a:headEnd/>
            <a:tailEnd/>
          </a:ln>
        </p:spPr>
      </p:pic>
      <p:sp>
        <p:nvSpPr>
          <p:cNvPr id="58370" name="Title 2"/>
          <p:cNvSpPr>
            <a:spLocks noGrp="1"/>
          </p:cNvSpPr>
          <p:nvPr>
            <p:ph type="title"/>
          </p:nvPr>
        </p:nvSpPr>
        <p:spPr/>
        <p:txBody>
          <a:bodyPr/>
          <a:lstStyle/>
          <a:p>
            <a:pPr eaLnBrk="1"/>
            <a:r>
              <a:rPr lang="en-US" sz="4400" smtClean="0"/>
              <a:t>Comparison of Retriever head to Lagotto</a:t>
            </a:r>
          </a:p>
        </p:txBody>
      </p:sp>
      <p:sp>
        <p:nvSpPr>
          <p:cNvPr id="58371" name="TextBox 3"/>
          <p:cNvSpPr txBox="1">
            <a:spLocks noChangeArrowheads="1"/>
          </p:cNvSpPr>
          <p:nvPr/>
        </p:nvSpPr>
        <p:spPr bwMode="auto">
          <a:xfrm>
            <a:off x="0" y="2438400"/>
            <a:ext cx="3529013" cy="1323975"/>
          </a:xfrm>
          <a:prstGeom prst="rect">
            <a:avLst/>
          </a:prstGeom>
          <a:noFill/>
          <a:ln w="9525">
            <a:noFill/>
            <a:miter lim="800000"/>
            <a:headEnd/>
            <a:tailEnd/>
          </a:ln>
        </p:spPr>
        <p:txBody>
          <a:bodyPr>
            <a:spAutoFit/>
          </a:bodyPr>
          <a:lstStyle/>
          <a:p>
            <a:pPr hangingPunct="0"/>
            <a:r>
              <a:rPr lang="en-US" sz="2000">
                <a:solidFill>
                  <a:srgbClr val="FF0000"/>
                </a:solidFill>
              </a:rPr>
              <a:t>Labrador Retriever : Parallel planes and  50/50 skull to  muzzle proportions. Ability to easily pick up large birds.</a:t>
            </a:r>
          </a:p>
        </p:txBody>
      </p:sp>
      <p:sp>
        <p:nvSpPr>
          <p:cNvPr id="58372" name="TextBox 4"/>
          <p:cNvSpPr txBox="1">
            <a:spLocks noChangeArrowheads="1"/>
          </p:cNvSpPr>
          <p:nvPr/>
        </p:nvSpPr>
        <p:spPr bwMode="auto">
          <a:xfrm>
            <a:off x="0" y="4724400"/>
            <a:ext cx="3530600" cy="2246313"/>
          </a:xfrm>
          <a:prstGeom prst="rect">
            <a:avLst/>
          </a:prstGeom>
          <a:noFill/>
          <a:ln w="9525">
            <a:noFill/>
            <a:miter lim="800000"/>
            <a:headEnd/>
            <a:tailEnd/>
          </a:ln>
        </p:spPr>
        <p:txBody>
          <a:bodyPr>
            <a:spAutoFit/>
          </a:bodyPr>
          <a:lstStyle/>
          <a:p>
            <a:pPr hangingPunct="0"/>
            <a:r>
              <a:rPr lang="en-US" sz="2000">
                <a:solidFill>
                  <a:srgbClr val="FF0000"/>
                </a:solidFill>
              </a:rPr>
              <a:t>Lagotto Romagnolo: Slightly divergent head planes and 54/46 Skull to muzzle  proportions. Muzzle is shorter and wider to help get scent information  to the dog’s brain faster.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3"/>
          <p:cNvSpPr>
            <a:spLocks noGrp="1"/>
          </p:cNvSpPr>
          <p:nvPr>
            <p:ph type="title"/>
          </p:nvPr>
        </p:nvSpPr>
        <p:spPr>
          <a:xfrm>
            <a:off x="0" y="177800"/>
            <a:ext cx="12827000" cy="2590800"/>
          </a:xfrm>
        </p:spPr>
        <p:txBody>
          <a:bodyPr/>
          <a:lstStyle/>
          <a:p>
            <a:pPr eaLnBrk="1"/>
            <a:r>
              <a:rPr lang="en-US" smtClean="0"/>
              <a:t>Need to stretch your legs?</a:t>
            </a:r>
          </a:p>
        </p:txBody>
      </p:sp>
      <p:pic>
        <p:nvPicPr>
          <p:cNvPr id="60418" name="Picture 4" descr="happy white boy.jpg"/>
          <p:cNvPicPr>
            <a:picLocks noChangeAspect="1"/>
          </p:cNvPicPr>
          <p:nvPr/>
        </p:nvPicPr>
        <p:blipFill>
          <a:blip r:embed="rId2"/>
          <a:srcRect/>
          <a:stretch>
            <a:fillRect/>
          </a:stretch>
        </p:blipFill>
        <p:spPr bwMode="auto">
          <a:xfrm>
            <a:off x="1930400" y="2895600"/>
            <a:ext cx="9144000" cy="6477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3"/>
          <p:cNvSpPr>
            <a:spLocks noGrp="1"/>
          </p:cNvSpPr>
          <p:nvPr>
            <p:ph type="ctrTitle"/>
          </p:nvPr>
        </p:nvSpPr>
        <p:spPr>
          <a:xfrm>
            <a:off x="1092200" y="4876800"/>
            <a:ext cx="11055350" cy="2090738"/>
          </a:xfrm>
        </p:spPr>
        <p:txBody>
          <a:bodyPr/>
          <a:lstStyle/>
          <a:p>
            <a:pPr eaLnBrk="1"/>
            <a:r>
              <a:rPr lang="en-US" b="1" smtClean="0"/>
              <a:t>HALLMARKS OF THE LAGOTTO ROMAGNOLO</a:t>
            </a:r>
            <a:br>
              <a:rPr lang="en-US" b="1" smtClean="0"/>
            </a:br>
            <a:endParaRPr lang="en-US" b="1" smtClean="0"/>
          </a:p>
        </p:txBody>
      </p:sp>
      <p:sp>
        <p:nvSpPr>
          <p:cNvPr id="61442" name="Subtitle 5"/>
          <p:cNvSpPr>
            <a:spLocks noGrp="1"/>
          </p:cNvSpPr>
          <p:nvPr>
            <p:ph type="subTitle" idx="1"/>
          </p:nvPr>
        </p:nvSpPr>
        <p:spPr>
          <a:xfrm>
            <a:off x="0" y="0"/>
            <a:ext cx="13004800" cy="1905000"/>
          </a:xfrm>
          <a:solidFill>
            <a:srgbClr val="FF0000"/>
          </a:solidFill>
        </p:spPr>
        <p:txBody>
          <a:bodyPr/>
          <a:lstStyle/>
          <a:p>
            <a:pPr eaLnBrk="1"/>
            <a:r>
              <a:rPr lang="en-US" sz="8000" smtClean="0"/>
              <a:t>PART TWO: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2540000" y="3810000"/>
            <a:ext cx="8280400" cy="1323975"/>
          </a:xfrm>
          <a:prstGeom prst="rect">
            <a:avLst/>
          </a:prstGeom>
          <a:noFill/>
          <a:ln w="9525">
            <a:noFill/>
            <a:miter lim="800000"/>
            <a:headEnd/>
            <a:tailEnd/>
          </a:ln>
        </p:spPr>
        <p:txBody>
          <a:bodyPr wrap="none">
            <a:spAutoFit/>
          </a:bodyPr>
          <a:lstStyle/>
          <a:p>
            <a:pPr hangingPunct="0"/>
            <a:r>
              <a:rPr lang="en-US" sz="8000" b="1">
                <a:solidFill>
                  <a:srgbClr val="FF0000"/>
                </a:solidFill>
              </a:rPr>
              <a:t>A LAGOTTO IS...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6"/>
          <p:cNvSpPr>
            <a:spLocks noGrp="1"/>
          </p:cNvSpPr>
          <p:nvPr>
            <p:ph type="title"/>
          </p:nvPr>
        </p:nvSpPr>
        <p:spPr>
          <a:xfrm>
            <a:off x="0" y="0"/>
            <a:ext cx="13004800" cy="2514600"/>
          </a:xfrm>
          <a:solidFill>
            <a:srgbClr val="FF0000"/>
          </a:solidFill>
        </p:spPr>
        <p:txBody>
          <a:bodyPr/>
          <a:lstStyle/>
          <a:p>
            <a:pPr eaLnBrk="1"/>
            <a:r>
              <a:rPr lang="en-US" smtClean="0"/>
              <a:t>Breed Hallmarks</a:t>
            </a:r>
          </a:p>
        </p:txBody>
      </p:sp>
      <p:sp>
        <p:nvSpPr>
          <p:cNvPr id="62466" name="Content Placeholder 7"/>
          <p:cNvSpPr>
            <a:spLocks noGrp="1"/>
          </p:cNvSpPr>
          <p:nvPr>
            <p:ph idx="1"/>
          </p:nvPr>
        </p:nvSpPr>
        <p:spPr/>
        <p:txBody>
          <a:bodyPr/>
          <a:lstStyle/>
          <a:p>
            <a:pPr eaLnBrk="1"/>
            <a:r>
              <a:rPr lang="en-US" sz="4000" smtClean="0"/>
              <a:t>After breed conformation judging in Italy, dogs are then judged on 3 key components in the breed:</a:t>
            </a:r>
          </a:p>
          <a:p>
            <a:pPr marL="2070100" lvl="2" indent="-914400" eaLnBrk="1">
              <a:buFont typeface="Gill Sans"/>
              <a:buAutoNum type="arabicPeriod"/>
            </a:pPr>
            <a:r>
              <a:rPr lang="en-US" sz="4000" b="1" smtClean="0"/>
              <a:t>Head Type</a:t>
            </a:r>
          </a:p>
          <a:p>
            <a:pPr marL="2070100" lvl="2" indent="-914400" eaLnBrk="1">
              <a:buFont typeface="Gill Sans"/>
              <a:buAutoNum type="arabicPeriod"/>
            </a:pPr>
            <a:r>
              <a:rPr lang="en-US" sz="4000" b="1" smtClean="0"/>
              <a:t>Quality of the Coat</a:t>
            </a:r>
          </a:p>
          <a:p>
            <a:pPr marL="2070100" lvl="2" indent="-914400" eaLnBrk="1">
              <a:buFont typeface="Gill Sans"/>
              <a:buAutoNum type="arabicPeriod"/>
            </a:pPr>
            <a:r>
              <a:rPr lang="en-US" sz="4000" b="1" smtClean="0"/>
              <a:t>Movement and Structure.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3"/>
          <p:cNvSpPr>
            <a:spLocks noGrp="1"/>
          </p:cNvSpPr>
          <p:nvPr>
            <p:ph type="title"/>
          </p:nvPr>
        </p:nvSpPr>
        <p:spPr/>
        <p:txBody>
          <a:bodyPr/>
          <a:lstStyle/>
          <a:p>
            <a:pPr eaLnBrk="1"/>
            <a:r>
              <a:rPr lang="en-US" sz="6000" smtClean="0">
                <a:solidFill>
                  <a:srgbClr val="FFC000"/>
                </a:solidFill>
              </a:rPr>
              <a:t>Head Type: a defining breed characteristic</a:t>
            </a:r>
          </a:p>
        </p:txBody>
      </p:sp>
      <p:sp>
        <p:nvSpPr>
          <p:cNvPr id="63490" name="Text Placeholder 4"/>
          <p:cNvSpPr>
            <a:spLocks noGrp="1"/>
          </p:cNvSpPr>
          <p:nvPr>
            <p:ph type="body" idx="1"/>
          </p:nvPr>
        </p:nvSpPr>
        <p:spPr>
          <a:xfrm>
            <a:off x="0" y="2133600"/>
            <a:ext cx="5745163" cy="909638"/>
          </a:xfrm>
        </p:spPr>
        <p:txBody>
          <a:bodyPr/>
          <a:lstStyle/>
          <a:p>
            <a:pPr algn="ctr" eaLnBrk="1"/>
            <a:r>
              <a:rPr lang="en-US" smtClean="0"/>
              <a:t>Strong male head with good proportions</a:t>
            </a:r>
          </a:p>
        </p:txBody>
      </p:sp>
      <p:pic>
        <p:nvPicPr>
          <p:cNvPr id="63491" name="Content Placeholder 8" descr="brown head boy.jpg"/>
          <p:cNvPicPr>
            <a:picLocks noGrp="1" noChangeAspect="1"/>
          </p:cNvPicPr>
          <p:nvPr>
            <p:ph sz="half" idx="2"/>
          </p:nvPr>
        </p:nvPicPr>
        <p:blipFill>
          <a:blip r:embed="rId2"/>
          <a:srcRect/>
          <a:stretch>
            <a:fillRect/>
          </a:stretch>
        </p:blipFill>
        <p:spPr>
          <a:xfrm>
            <a:off x="0" y="3048000"/>
            <a:ext cx="5157788" cy="5619750"/>
          </a:xfrm>
        </p:spPr>
      </p:pic>
      <p:sp>
        <p:nvSpPr>
          <p:cNvPr id="63492" name="Text Placeholder 6"/>
          <p:cNvSpPr>
            <a:spLocks noGrp="1"/>
          </p:cNvSpPr>
          <p:nvPr>
            <p:ph type="body" sz="quarter" idx="3"/>
          </p:nvPr>
        </p:nvSpPr>
        <p:spPr/>
        <p:txBody>
          <a:bodyPr/>
          <a:lstStyle/>
          <a:p>
            <a:pPr algn="ctr" eaLnBrk="1"/>
            <a:r>
              <a:rPr lang="en-US" smtClean="0"/>
              <a:t>Female head</a:t>
            </a:r>
          </a:p>
        </p:txBody>
      </p:sp>
      <p:pic>
        <p:nvPicPr>
          <p:cNvPr id="63493" name="Content Placeholder 9" descr="nutella forward.jpg"/>
          <p:cNvPicPr>
            <a:picLocks noGrp="1" noChangeAspect="1"/>
          </p:cNvPicPr>
          <p:nvPr>
            <p:ph sz="quarter" idx="4"/>
          </p:nvPr>
        </p:nvPicPr>
        <p:blipFill>
          <a:blip r:embed="rId3"/>
          <a:srcRect r="7755"/>
          <a:stretch>
            <a:fillRect/>
          </a:stretch>
        </p:blipFill>
        <p:spPr>
          <a:xfrm>
            <a:off x="6426200" y="3505200"/>
            <a:ext cx="6399213" cy="4613275"/>
          </a:xfrm>
        </p:spPr>
      </p:pic>
      <p:sp>
        <p:nvSpPr>
          <p:cNvPr id="63494" name="TextBox 7"/>
          <p:cNvSpPr txBox="1">
            <a:spLocks noChangeArrowheads="1"/>
          </p:cNvSpPr>
          <p:nvPr/>
        </p:nvSpPr>
        <p:spPr bwMode="auto">
          <a:xfrm>
            <a:off x="0" y="8686800"/>
            <a:ext cx="13004800" cy="954088"/>
          </a:xfrm>
          <a:prstGeom prst="rect">
            <a:avLst/>
          </a:prstGeom>
          <a:solidFill>
            <a:srgbClr val="FF0000"/>
          </a:solidFill>
          <a:ln w="9525">
            <a:noFill/>
            <a:miter lim="800000"/>
            <a:headEnd/>
            <a:tailEnd/>
          </a:ln>
        </p:spPr>
        <p:txBody>
          <a:bodyPr>
            <a:spAutoFit/>
          </a:bodyPr>
          <a:lstStyle/>
          <a:p>
            <a:pPr hangingPunct="0"/>
            <a:r>
              <a:rPr lang="en-US" sz="2800">
                <a:solidFill>
                  <a:schemeClr val="bg1"/>
                </a:solidFill>
              </a:rPr>
              <a:t>The  head is the most changed feature of the dog moving from his first career as a retriever to his second career as a master of scenting and searching</a:t>
            </a:r>
            <a:r>
              <a:rPr lang="en-US" sz="2000"/>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image.png"/>
          <p:cNvPicPr>
            <a:picLocks noChangeAspect="1"/>
          </p:cNvPicPr>
          <p:nvPr/>
        </p:nvPicPr>
        <p:blipFill>
          <a:blip r:embed="rId3"/>
          <a:srcRect/>
          <a:stretch>
            <a:fillRect/>
          </a:stretch>
        </p:blipFill>
        <p:spPr bwMode="auto">
          <a:xfrm>
            <a:off x="939800" y="2209800"/>
            <a:ext cx="7315200" cy="6781800"/>
          </a:xfrm>
          <a:prstGeom prst="rect">
            <a:avLst/>
          </a:prstGeom>
          <a:noFill/>
          <a:ln w="12700" cap="flat" cmpd="sng">
            <a:noFill/>
            <a:prstDash val="solid"/>
            <a:miter lim="0"/>
            <a:headEnd type="none" w="med" len="med"/>
            <a:tailEnd type="none" w="med" len="med"/>
          </a:ln>
          <a:effectLst>
            <a:outerShdw dist="253999" dir="4079997" algn="ctr" rotWithShape="0">
              <a:srgbClr val="000000"/>
            </a:outerShdw>
          </a:effectLst>
        </p:spPr>
      </p:pic>
      <p:sp>
        <p:nvSpPr>
          <p:cNvPr id="64514" name="Rectangle 1"/>
          <p:cNvSpPr>
            <a:spLocks noGrp="1" noChangeArrowheads="1"/>
          </p:cNvSpPr>
          <p:nvPr>
            <p:ph type="title"/>
          </p:nvPr>
        </p:nvSpPr>
        <p:spPr>
          <a:xfrm>
            <a:off x="406400" y="-455613"/>
            <a:ext cx="12039600" cy="2422526"/>
          </a:xfrm>
        </p:spPr>
        <p:txBody>
          <a:bodyPr lIns="0" tIns="0" rIns="0" bIns="0"/>
          <a:lstStyle/>
          <a:p>
            <a:pPr eaLnBrk="1"/>
            <a:r>
              <a:rPr lang="en-US" sz="5400" smtClean="0">
                <a:solidFill>
                  <a:srgbClr val="FF8000"/>
                </a:solidFill>
              </a:rPr>
              <a:t>Important Proportions</a:t>
            </a:r>
            <a:br>
              <a:rPr lang="en-US" sz="5400" smtClean="0">
                <a:solidFill>
                  <a:srgbClr val="FF8000"/>
                </a:solidFill>
              </a:rPr>
            </a:br>
            <a:r>
              <a:rPr lang="en-US" sz="5400" smtClean="0">
                <a:solidFill>
                  <a:srgbClr val="FF8000"/>
                </a:solidFill>
              </a:rPr>
              <a:t>Head Planes</a:t>
            </a:r>
            <a:endParaRPr lang="en-US" sz="1000" smtClean="0">
              <a:solidFill>
                <a:srgbClr val="000000"/>
              </a:solidFill>
            </a:endParaRPr>
          </a:p>
        </p:txBody>
      </p:sp>
      <p:sp>
        <p:nvSpPr>
          <p:cNvPr id="64515" name="TextBox 3"/>
          <p:cNvSpPr txBox="1">
            <a:spLocks noChangeArrowheads="1"/>
          </p:cNvSpPr>
          <p:nvPr/>
        </p:nvSpPr>
        <p:spPr bwMode="auto">
          <a:xfrm>
            <a:off x="8255000" y="2743200"/>
            <a:ext cx="4419600" cy="3478213"/>
          </a:xfrm>
          <a:prstGeom prst="rect">
            <a:avLst/>
          </a:prstGeom>
          <a:noFill/>
          <a:ln w="9525">
            <a:noFill/>
            <a:miter lim="800000"/>
            <a:headEnd/>
            <a:tailEnd/>
          </a:ln>
        </p:spPr>
        <p:txBody>
          <a:bodyPr>
            <a:spAutoFit/>
          </a:bodyPr>
          <a:lstStyle/>
          <a:p>
            <a:pPr hangingPunct="0"/>
            <a:endParaRPr lang="en-US" sz="1600">
              <a:solidFill>
                <a:schemeClr val="bg1"/>
              </a:solidFill>
            </a:endParaRPr>
          </a:p>
          <a:p>
            <a:pPr algn="ctr" hangingPunct="0"/>
            <a:r>
              <a:rPr lang="en-US" sz="4400" b="1">
                <a:solidFill>
                  <a:srgbClr val="FF0000"/>
                </a:solidFill>
              </a:rPr>
              <a:t>Incorrect:</a:t>
            </a:r>
          </a:p>
          <a:p>
            <a:pPr algn="ctr" hangingPunct="0"/>
            <a:endParaRPr lang="en-US" sz="2800" b="1">
              <a:solidFill>
                <a:srgbClr val="FF0000"/>
              </a:solidFill>
            </a:endParaRPr>
          </a:p>
          <a:p>
            <a:pPr hangingPunct="0">
              <a:buFont typeface="Arial" charset="0"/>
              <a:buChar char="•"/>
            </a:pPr>
            <a:r>
              <a:rPr lang="en-US" sz="4400" b="1">
                <a:solidFill>
                  <a:srgbClr val="FF0000"/>
                </a:solidFill>
              </a:rPr>
              <a:t>Roman Nose</a:t>
            </a:r>
          </a:p>
          <a:p>
            <a:pPr hangingPunct="0">
              <a:buFont typeface="Arial" charset="0"/>
              <a:buChar char="•"/>
            </a:pPr>
            <a:r>
              <a:rPr lang="en-US" sz="4400" b="1">
                <a:solidFill>
                  <a:srgbClr val="FF0000"/>
                </a:solidFill>
              </a:rPr>
              <a:t>Parallel Planes</a:t>
            </a:r>
          </a:p>
          <a:p>
            <a:pPr hangingPunct="0">
              <a:buFont typeface="Arial" charset="0"/>
              <a:buChar char="•"/>
            </a:pPr>
            <a:r>
              <a:rPr lang="en-US" sz="4400" b="1">
                <a:solidFill>
                  <a:srgbClr val="FF0000"/>
                </a:solidFill>
              </a:rPr>
              <a:t>Dish Faced</a:t>
            </a:r>
          </a:p>
        </p:txBody>
      </p:sp>
      <p:pic>
        <p:nvPicPr>
          <p:cNvPr id="64516" name="Picture 2" descr="C:\Users\EOLUser\AppData\Local\Microsoft\Windows\Temporary Internet Files\Content.IE5\BZ05BNRA\Kliponious-green-tick[1].png"/>
          <p:cNvPicPr>
            <a:picLocks noChangeAspect="1" noChangeArrowheads="1"/>
          </p:cNvPicPr>
          <p:nvPr/>
        </p:nvPicPr>
        <p:blipFill>
          <a:blip r:embed="rId4"/>
          <a:srcRect/>
          <a:stretch>
            <a:fillRect/>
          </a:stretch>
        </p:blipFill>
        <p:spPr bwMode="auto">
          <a:xfrm>
            <a:off x="1397000" y="2590800"/>
            <a:ext cx="815975" cy="933450"/>
          </a:xfrm>
          <a:prstGeom prst="rect">
            <a:avLst/>
          </a:prstGeom>
          <a:noFill/>
          <a:ln w="9525">
            <a:noFill/>
            <a:miter lim="800000"/>
            <a:headEnd/>
            <a:tailEnd/>
          </a:ln>
        </p:spPr>
      </p:pic>
      <p:pic>
        <p:nvPicPr>
          <p:cNvPr id="64517" name="Picture 3" descr="C:\Users\EOLUser\AppData\Local\Microsoft\Windows\Temporary Internet Files\Content.IE5\BZ05BNRA\500px-RedX.svg[1].png"/>
          <p:cNvPicPr>
            <a:picLocks noChangeAspect="1" noChangeArrowheads="1"/>
          </p:cNvPicPr>
          <p:nvPr/>
        </p:nvPicPr>
        <p:blipFill>
          <a:blip r:embed="rId5"/>
          <a:srcRect/>
          <a:stretch>
            <a:fillRect/>
          </a:stretch>
        </p:blipFill>
        <p:spPr bwMode="auto">
          <a:xfrm>
            <a:off x="4673600" y="2667000"/>
            <a:ext cx="750888" cy="750888"/>
          </a:xfrm>
          <a:prstGeom prst="rect">
            <a:avLst/>
          </a:prstGeom>
          <a:noFill/>
          <a:ln w="9525">
            <a:noFill/>
            <a:miter lim="800000"/>
            <a:headEnd/>
            <a:tailEnd/>
          </a:ln>
        </p:spPr>
      </p:pic>
      <p:pic>
        <p:nvPicPr>
          <p:cNvPr id="64518" name="Picture 3" descr="C:\Users\EOLUser\AppData\Local\Microsoft\Windows\Temporary Internet Files\Content.IE5\BZ05BNRA\500px-RedX.svg[1].png"/>
          <p:cNvPicPr>
            <a:picLocks noChangeAspect="1" noChangeArrowheads="1"/>
          </p:cNvPicPr>
          <p:nvPr/>
        </p:nvPicPr>
        <p:blipFill>
          <a:blip r:embed="rId5"/>
          <a:srcRect/>
          <a:stretch>
            <a:fillRect/>
          </a:stretch>
        </p:blipFill>
        <p:spPr bwMode="auto">
          <a:xfrm>
            <a:off x="4749800" y="5791200"/>
            <a:ext cx="750888" cy="750888"/>
          </a:xfrm>
          <a:prstGeom prst="rect">
            <a:avLst/>
          </a:prstGeom>
          <a:noFill/>
          <a:ln w="9525">
            <a:noFill/>
            <a:miter lim="800000"/>
            <a:headEnd/>
            <a:tailEnd/>
          </a:ln>
        </p:spPr>
      </p:pic>
      <p:pic>
        <p:nvPicPr>
          <p:cNvPr id="64519" name="Picture 3" descr="C:\Users\EOLUser\AppData\Local\Microsoft\Windows\Temporary Internet Files\Content.IE5\BZ05BNRA\500px-RedX.svg[1].png"/>
          <p:cNvPicPr>
            <a:picLocks noChangeAspect="1" noChangeArrowheads="1"/>
          </p:cNvPicPr>
          <p:nvPr/>
        </p:nvPicPr>
        <p:blipFill>
          <a:blip r:embed="rId5"/>
          <a:srcRect/>
          <a:stretch>
            <a:fillRect/>
          </a:stretch>
        </p:blipFill>
        <p:spPr bwMode="auto">
          <a:xfrm>
            <a:off x="1168400" y="5715000"/>
            <a:ext cx="750888" cy="750888"/>
          </a:xfrm>
          <a:prstGeom prst="rect">
            <a:avLst/>
          </a:prstGeom>
          <a:noFill/>
          <a:ln w="9525">
            <a:noFill/>
            <a:miter lim="800000"/>
            <a:headEnd/>
            <a:tailEnd/>
          </a:ln>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descr="strong underjaw picture.jpg"/>
          <p:cNvPicPr>
            <a:picLocks noChangeAspect="1"/>
          </p:cNvPicPr>
          <p:nvPr/>
        </p:nvPicPr>
        <p:blipFill>
          <a:blip r:embed="rId2"/>
          <a:srcRect/>
          <a:stretch>
            <a:fillRect/>
          </a:stretch>
        </p:blipFill>
        <p:spPr bwMode="auto">
          <a:xfrm>
            <a:off x="0" y="838200"/>
            <a:ext cx="6858000" cy="5781675"/>
          </a:xfrm>
          <a:prstGeom prst="rect">
            <a:avLst/>
          </a:prstGeom>
          <a:noFill/>
          <a:ln w="9525">
            <a:noFill/>
            <a:miter lim="800000"/>
            <a:headEnd/>
            <a:tailEnd/>
          </a:ln>
        </p:spPr>
      </p:pic>
      <p:pic>
        <p:nvPicPr>
          <p:cNvPr id="66562" name="Picture 4" descr="head planes brochure image_preview.jpeg"/>
          <p:cNvPicPr>
            <a:picLocks noChangeAspect="1"/>
          </p:cNvPicPr>
          <p:nvPr/>
        </p:nvPicPr>
        <p:blipFill>
          <a:blip r:embed="rId3"/>
          <a:srcRect/>
          <a:stretch>
            <a:fillRect/>
          </a:stretch>
        </p:blipFill>
        <p:spPr bwMode="auto">
          <a:xfrm>
            <a:off x="7188200" y="914400"/>
            <a:ext cx="5581650" cy="2733675"/>
          </a:xfrm>
          <a:prstGeom prst="rect">
            <a:avLst/>
          </a:prstGeom>
          <a:noFill/>
          <a:ln w="9525">
            <a:noFill/>
            <a:miter lim="800000"/>
            <a:headEnd/>
            <a:tailEnd/>
          </a:ln>
        </p:spPr>
      </p:pic>
      <p:sp>
        <p:nvSpPr>
          <p:cNvPr id="66563" name="TextBox 5"/>
          <p:cNvSpPr txBox="1">
            <a:spLocks noChangeArrowheads="1"/>
          </p:cNvSpPr>
          <p:nvPr/>
        </p:nvSpPr>
        <p:spPr bwMode="auto">
          <a:xfrm>
            <a:off x="177800" y="6629400"/>
            <a:ext cx="6400800" cy="2492375"/>
          </a:xfrm>
          <a:prstGeom prst="rect">
            <a:avLst/>
          </a:prstGeom>
          <a:noFill/>
          <a:ln w="9525">
            <a:noFill/>
            <a:miter lim="800000"/>
            <a:headEnd/>
            <a:tailEnd/>
          </a:ln>
        </p:spPr>
        <p:txBody>
          <a:bodyPr>
            <a:spAutoFit/>
          </a:bodyPr>
          <a:lstStyle/>
          <a:p>
            <a:pPr hangingPunct="0"/>
            <a:r>
              <a:rPr lang="en-US" sz="2400" b="1">
                <a:solidFill>
                  <a:srgbClr val="FF0000"/>
                </a:solidFill>
              </a:rPr>
              <a:t>Head:</a:t>
            </a:r>
          </a:p>
          <a:p>
            <a:pPr hangingPunct="0">
              <a:buFont typeface="Arial" charset="0"/>
              <a:buChar char="•"/>
            </a:pPr>
            <a:r>
              <a:rPr lang="en-US" sz="2400" b="1">
                <a:solidFill>
                  <a:srgbClr val="FF0000"/>
                </a:solidFill>
              </a:rPr>
              <a:t>Skull Broad</a:t>
            </a:r>
          </a:p>
          <a:p>
            <a:pPr hangingPunct="0">
              <a:buFont typeface="Arial" charset="0"/>
              <a:buChar char="•"/>
            </a:pPr>
            <a:r>
              <a:rPr lang="en-US" sz="2400" b="1">
                <a:solidFill>
                  <a:srgbClr val="FF0000"/>
                </a:solidFill>
              </a:rPr>
              <a:t>Planes slightly divergent, , moderate stop</a:t>
            </a:r>
          </a:p>
          <a:p>
            <a:pPr hangingPunct="0">
              <a:buFont typeface="Arial" charset="0"/>
              <a:buChar char="•"/>
            </a:pPr>
            <a:r>
              <a:rPr lang="en-US" sz="2400" b="1">
                <a:solidFill>
                  <a:srgbClr val="FF0000"/>
                </a:solidFill>
              </a:rPr>
              <a:t>Broad wedge muzzle, shorter than skull</a:t>
            </a:r>
          </a:p>
          <a:p>
            <a:pPr hangingPunct="0">
              <a:buFont typeface="Arial" charset="0"/>
              <a:buChar char="•"/>
            </a:pPr>
            <a:r>
              <a:rPr lang="en-US" sz="2400" b="1">
                <a:solidFill>
                  <a:srgbClr val="FF0000"/>
                </a:solidFill>
              </a:rPr>
              <a:t>Medium triangular ear set on just above eye</a:t>
            </a:r>
          </a:p>
          <a:p>
            <a:pPr hangingPunct="0"/>
            <a:endParaRPr lang="en-US">
              <a:solidFill>
                <a:srgbClr val="FF0000"/>
              </a:solidFill>
            </a:endParaRPr>
          </a:p>
        </p:txBody>
      </p:sp>
      <p:sp>
        <p:nvSpPr>
          <p:cNvPr id="66564" name="TextBox 6"/>
          <p:cNvSpPr txBox="1">
            <a:spLocks noChangeArrowheads="1"/>
          </p:cNvSpPr>
          <p:nvPr/>
        </p:nvSpPr>
        <p:spPr bwMode="auto">
          <a:xfrm>
            <a:off x="2616200" y="6019800"/>
            <a:ext cx="3124200" cy="461963"/>
          </a:xfrm>
          <a:prstGeom prst="rect">
            <a:avLst/>
          </a:prstGeom>
          <a:solidFill>
            <a:schemeClr val="tx1"/>
          </a:solidFill>
          <a:ln w="9525">
            <a:noFill/>
            <a:miter lim="800000"/>
            <a:headEnd/>
            <a:tailEnd/>
          </a:ln>
        </p:spPr>
        <p:txBody>
          <a:bodyPr>
            <a:spAutoFit/>
          </a:bodyPr>
          <a:lstStyle/>
          <a:p>
            <a:pPr hangingPunct="0"/>
            <a:r>
              <a:rPr lang="en-US" sz="2400" b="1">
                <a:solidFill>
                  <a:srgbClr val="FF0000"/>
                </a:solidFill>
              </a:rPr>
              <a:t>Strong under jaw</a:t>
            </a:r>
          </a:p>
        </p:txBody>
      </p:sp>
      <p:pic>
        <p:nvPicPr>
          <p:cNvPr id="66565" name="Picture 7" descr="Bruno netto.png"/>
          <p:cNvPicPr>
            <a:picLocks noChangeAspect="1"/>
          </p:cNvPicPr>
          <p:nvPr/>
        </p:nvPicPr>
        <p:blipFill>
          <a:blip r:embed="rId4"/>
          <a:srcRect/>
          <a:stretch>
            <a:fillRect/>
          </a:stretch>
        </p:blipFill>
        <p:spPr bwMode="auto">
          <a:xfrm>
            <a:off x="7264400" y="3886200"/>
            <a:ext cx="5334000" cy="48006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image.png"/>
          <p:cNvPicPr>
            <a:picLocks noChangeAspect="1"/>
          </p:cNvPicPr>
          <p:nvPr/>
        </p:nvPicPr>
        <p:blipFill>
          <a:blip r:embed="rId3"/>
          <a:srcRect/>
          <a:stretch>
            <a:fillRect/>
          </a:stretch>
        </p:blipFill>
        <p:spPr bwMode="auto">
          <a:xfrm>
            <a:off x="2297113" y="1504950"/>
            <a:ext cx="2909887" cy="7878763"/>
          </a:xfrm>
          <a:prstGeom prst="rect">
            <a:avLst/>
          </a:prstGeom>
          <a:noFill/>
          <a:ln w="12700" cap="flat" cmpd="sng">
            <a:noFill/>
            <a:prstDash val="solid"/>
            <a:miter lim="0"/>
            <a:headEnd type="none" w="med" len="med"/>
            <a:tailEnd type="none" w="med" len="med"/>
          </a:ln>
          <a:effectLst>
            <a:outerShdw dist="253999" dir="4079997" algn="ctr" rotWithShape="0">
              <a:srgbClr val="000000"/>
            </a:outerShdw>
          </a:effectLst>
        </p:spPr>
      </p:pic>
      <p:pic>
        <p:nvPicPr>
          <p:cNvPr id="11266" name="Picture 2" descr="image.png"/>
          <p:cNvPicPr>
            <a:picLocks noChangeAspect="1"/>
          </p:cNvPicPr>
          <p:nvPr/>
        </p:nvPicPr>
        <p:blipFill>
          <a:blip r:embed="rId4"/>
          <a:srcRect/>
          <a:stretch>
            <a:fillRect/>
          </a:stretch>
        </p:blipFill>
        <p:spPr bwMode="auto">
          <a:xfrm>
            <a:off x="6767513" y="1511300"/>
            <a:ext cx="5068887" cy="7861300"/>
          </a:xfrm>
          <a:prstGeom prst="rect">
            <a:avLst/>
          </a:prstGeom>
          <a:noFill/>
          <a:ln w="12700" cap="flat" cmpd="sng">
            <a:noFill/>
            <a:prstDash val="solid"/>
            <a:miter lim="0"/>
            <a:headEnd type="none" w="med" len="med"/>
            <a:tailEnd type="none" w="med" len="med"/>
          </a:ln>
          <a:effectLst>
            <a:outerShdw dist="253999" dir="4079997" algn="ctr" rotWithShape="0">
              <a:srgbClr val="000000"/>
            </a:outerShdw>
          </a:effectLst>
        </p:spPr>
      </p:pic>
      <p:sp>
        <p:nvSpPr>
          <p:cNvPr id="67587" name="Rectangle 1"/>
          <p:cNvSpPr>
            <a:spLocks noGrp="1" noChangeArrowheads="1"/>
          </p:cNvSpPr>
          <p:nvPr>
            <p:ph type="title"/>
          </p:nvPr>
        </p:nvSpPr>
        <p:spPr>
          <a:xfrm>
            <a:off x="406400" y="-455613"/>
            <a:ext cx="12039600" cy="2422526"/>
          </a:xfrm>
        </p:spPr>
        <p:txBody>
          <a:bodyPr lIns="0" tIns="0" rIns="0" bIns="0"/>
          <a:lstStyle/>
          <a:p>
            <a:pPr eaLnBrk="1"/>
            <a:r>
              <a:rPr lang="en-US" sz="5400" smtClean="0">
                <a:solidFill>
                  <a:srgbClr val="FF8000"/>
                </a:solidFill>
              </a:rPr>
              <a:t>Important Proportions</a:t>
            </a:r>
            <a:br>
              <a:rPr lang="en-US" sz="5400" smtClean="0">
                <a:solidFill>
                  <a:srgbClr val="FF8000"/>
                </a:solidFill>
              </a:rPr>
            </a:br>
            <a:r>
              <a:rPr lang="en-US" sz="5400" smtClean="0">
                <a:solidFill>
                  <a:srgbClr val="FF8000"/>
                </a:solidFill>
              </a:rPr>
              <a:t>Eyes and Ears</a:t>
            </a:r>
            <a:endParaRPr lang="en-US" sz="1000" smtClean="0">
              <a:solidFill>
                <a:srgbClr val="000000"/>
              </a:solidFill>
            </a:endParaRPr>
          </a:p>
        </p:txBody>
      </p:sp>
      <p:pic>
        <p:nvPicPr>
          <p:cNvPr id="67588" name="Picture 2" descr="C:\Users\EOLUser\AppData\Local\Microsoft\Windows\Temporary Internet Files\Content.IE5\BZ05BNRA\Kliponious-green-tick[1].png"/>
          <p:cNvPicPr>
            <a:picLocks noChangeAspect="1" noChangeArrowheads="1"/>
          </p:cNvPicPr>
          <p:nvPr/>
        </p:nvPicPr>
        <p:blipFill>
          <a:blip r:embed="rId5"/>
          <a:srcRect/>
          <a:stretch>
            <a:fillRect/>
          </a:stretch>
        </p:blipFill>
        <p:spPr bwMode="auto">
          <a:xfrm>
            <a:off x="7035800" y="1676400"/>
            <a:ext cx="815975" cy="933450"/>
          </a:xfrm>
          <a:prstGeom prst="rect">
            <a:avLst/>
          </a:prstGeom>
          <a:noFill/>
          <a:ln w="9525">
            <a:noFill/>
            <a:miter lim="800000"/>
            <a:headEnd/>
            <a:tailEnd/>
          </a:ln>
        </p:spPr>
      </p:pic>
      <p:pic>
        <p:nvPicPr>
          <p:cNvPr id="67589" name="Picture 3" descr="C:\Users\EOLUser\AppData\Local\Microsoft\Windows\Temporary Internet Files\Content.IE5\BZ05BNRA\500px-RedX.svg[1].png"/>
          <p:cNvPicPr>
            <a:picLocks noChangeAspect="1" noChangeArrowheads="1"/>
          </p:cNvPicPr>
          <p:nvPr/>
        </p:nvPicPr>
        <p:blipFill>
          <a:blip r:embed="rId6"/>
          <a:srcRect/>
          <a:stretch>
            <a:fillRect/>
          </a:stretch>
        </p:blipFill>
        <p:spPr bwMode="auto">
          <a:xfrm>
            <a:off x="2387600" y="4267200"/>
            <a:ext cx="750888" cy="750888"/>
          </a:xfrm>
          <a:prstGeom prst="rect">
            <a:avLst/>
          </a:prstGeom>
          <a:noFill/>
          <a:ln w="9525">
            <a:noFill/>
            <a:miter lim="800000"/>
            <a:headEnd/>
            <a:tailEnd/>
          </a:ln>
        </p:spPr>
      </p:pic>
      <p:pic>
        <p:nvPicPr>
          <p:cNvPr id="67590" name="Picture 3" descr="C:\Users\EOLUser\AppData\Local\Microsoft\Windows\Temporary Internet Files\Content.IE5\BZ05BNRA\500px-RedX.svg[1].png"/>
          <p:cNvPicPr>
            <a:picLocks noChangeAspect="1" noChangeArrowheads="1"/>
          </p:cNvPicPr>
          <p:nvPr/>
        </p:nvPicPr>
        <p:blipFill>
          <a:blip r:embed="rId6"/>
          <a:srcRect/>
          <a:stretch>
            <a:fillRect/>
          </a:stretch>
        </p:blipFill>
        <p:spPr bwMode="auto">
          <a:xfrm>
            <a:off x="2311400" y="6324600"/>
            <a:ext cx="750888" cy="750888"/>
          </a:xfrm>
          <a:prstGeom prst="rect">
            <a:avLst/>
          </a:prstGeom>
          <a:noFill/>
          <a:ln w="9525">
            <a:noFill/>
            <a:miter lim="800000"/>
            <a:headEnd/>
            <a:tailEnd/>
          </a:ln>
        </p:spPr>
      </p:pic>
      <p:pic>
        <p:nvPicPr>
          <p:cNvPr id="67591" name="Picture 3" descr="C:\Users\EOLUser\AppData\Local\Microsoft\Windows\Temporary Internet Files\Content.IE5\BZ05BNRA\500px-RedX.svg[1].png"/>
          <p:cNvPicPr>
            <a:picLocks noChangeAspect="1" noChangeArrowheads="1"/>
          </p:cNvPicPr>
          <p:nvPr/>
        </p:nvPicPr>
        <p:blipFill>
          <a:blip r:embed="rId6"/>
          <a:srcRect/>
          <a:stretch>
            <a:fillRect/>
          </a:stretch>
        </p:blipFill>
        <p:spPr bwMode="auto">
          <a:xfrm>
            <a:off x="6959600" y="3962400"/>
            <a:ext cx="750888" cy="750888"/>
          </a:xfrm>
          <a:prstGeom prst="rect">
            <a:avLst/>
          </a:prstGeom>
          <a:noFill/>
          <a:ln w="9525">
            <a:noFill/>
            <a:miter lim="800000"/>
            <a:headEnd/>
            <a:tailEnd/>
          </a:ln>
        </p:spPr>
      </p:pic>
      <p:pic>
        <p:nvPicPr>
          <p:cNvPr id="67592" name="Picture 3" descr="C:\Users\EOLUser\AppData\Local\Microsoft\Windows\Temporary Internet Files\Content.IE5\BZ05BNRA\500px-RedX.svg[1].png"/>
          <p:cNvPicPr>
            <a:picLocks noChangeAspect="1" noChangeArrowheads="1"/>
          </p:cNvPicPr>
          <p:nvPr/>
        </p:nvPicPr>
        <p:blipFill>
          <a:blip r:embed="rId6"/>
          <a:srcRect/>
          <a:stretch>
            <a:fillRect/>
          </a:stretch>
        </p:blipFill>
        <p:spPr bwMode="auto">
          <a:xfrm>
            <a:off x="6883400" y="6019800"/>
            <a:ext cx="750888" cy="750888"/>
          </a:xfrm>
          <a:prstGeom prst="rect">
            <a:avLst/>
          </a:prstGeom>
          <a:noFill/>
          <a:ln w="9525">
            <a:noFill/>
            <a:miter lim="800000"/>
            <a:headEnd/>
            <a:tailEnd/>
          </a:ln>
        </p:spPr>
      </p:pic>
      <p:pic>
        <p:nvPicPr>
          <p:cNvPr id="67593" name="Picture 2" descr="C:\Users\EOLUser\AppData\Local\Microsoft\Windows\Temporary Internet Files\Content.IE5\BZ05BNRA\Kliponious-green-tick[1].png"/>
          <p:cNvPicPr>
            <a:picLocks noChangeAspect="1" noChangeArrowheads="1"/>
          </p:cNvPicPr>
          <p:nvPr/>
        </p:nvPicPr>
        <p:blipFill>
          <a:blip r:embed="rId5"/>
          <a:srcRect/>
          <a:stretch>
            <a:fillRect/>
          </a:stretch>
        </p:blipFill>
        <p:spPr bwMode="auto">
          <a:xfrm>
            <a:off x="2616200" y="1752600"/>
            <a:ext cx="815975" cy="933450"/>
          </a:xfrm>
          <a:prstGeom prst="rect">
            <a:avLst/>
          </a:prstGeom>
          <a:noFill/>
          <a:ln w="9525">
            <a:noFill/>
            <a:miter lim="800000"/>
            <a:headEnd/>
            <a:tailEnd/>
          </a:ln>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pPr eaLnBrk="1"/>
            <a:r>
              <a:rPr lang="en-US" b="1" smtClean="0"/>
              <a:t>Bite and Dentition</a:t>
            </a:r>
          </a:p>
        </p:txBody>
      </p:sp>
      <p:sp>
        <p:nvSpPr>
          <p:cNvPr id="3" name="Content Placeholder 2"/>
          <p:cNvSpPr>
            <a:spLocks noGrp="1"/>
          </p:cNvSpPr>
          <p:nvPr>
            <p:ph idx="1"/>
          </p:nvPr>
        </p:nvSpPr>
        <p:spPr/>
        <p:txBody>
          <a:bodyPr/>
          <a:lstStyle/>
          <a:p>
            <a:pPr algn="ctr" eaLnBrk="1">
              <a:buFont typeface="Gill Sans" charset="0"/>
              <a:buNone/>
              <a:defRPr/>
            </a:pPr>
            <a:r>
              <a:rPr lang="en-US" b="1" dirty="0">
                <a:solidFill>
                  <a:srgbClr val="FF0000"/>
                </a:solidFill>
                <a:sym typeface="Gill Sans" charset="0"/>
              </a:rPr>
              <a:t>3 Bites are acceptable:</a:t>
            </a:r>
          </a:p>
          <a:p>
            <a:pPr marL="1225550" lvl="1" indent="-514350" eaLnBrk="1">
              <a:buFont typeface="+mj-lt"/>
              <a:buAutoNum type="arabicPeriod"/>
              <a:defRPr/>
            </a:pPr>
            <a:r>
              <a:rPr lang="en-US" dirty="0">
                <a:sym typeface="Gill Sans" charset="0"/>
              </a:rPr>
              <a:t>Scissor</a:t>
            </a:r>
          </a:p>
          <a:p>
            <a:pPr marL="1225550" lvl="1" indent="-514350" eaLnBrk="1">
              <a:buFont typeface="+mj-lt"/>
              <a:buAutoNum type="arabicPeriod"/>
              <a:defRPr/>
            </a:pPr>
            <a:r>
              <a:rPr lang="en-US" dirty="0">
                <a:sym typeface="Gill Sans" charset="0"/>
              </a:rPr>
              <a:t>Level</a:t>
            </a:r>
          </a:p>
          <a:p>
            <a:pPr marL="1225550" lvl="1" indent="-514350" eaLnBrk="1">
              <a:buFont typeface="+mj-lt"/>
              <a:buAutoNum type="arabicPeriod"/>
              <a:defRPr/>
            </a:pPr>
            <a:r>
              <a:rPr lang="en-US" dirty="0">
                <a:sym typeface="Gill Sans" charset="0"/>
              </a:rPr>
              <a:t> Reverse Scissor is acceptable</a:t>
            </a:r>
          </a:p>
          <a:p>
            <a:pPr marL="781050" indent="-514350" algn="ctr" eaLnBrk="1">
              <a:buFont typeface="Gill Sans" charset="0"/>
              <a:buNone/>
              <a:defRPr/>
            </a:pPr>
            <a:r>
              <a:rPr lang="en-US" b="1" dirty="0">
                <a:solidFill>
                  <a:srgbClr val="FF0000"/>
                </a:solidFill>
                <a:sym typeface="Gill Sans" charset="0"/>
              </a:rPr>
              <a:t>Dentition: Full Dentition is preferred.</a:t>
            </a:r>
          </a:p>
          <a:p>
            <a:pPr marL="781050" indent="-514350" algn="ctr" eaLnBrk="1">
              <a:buFont typeface="Gill Sans" charset="0"/>
              <a:buNone/>
              <a:defRPr/>
            </a:pPr>
            <a:r>
              <a:rPr lang="en-US" b="1" dirty="0">
                <a:solidFill>
                  <a:srgbClr val="FF0000"/>
                </a:solidFill>
                <a:sym typeface="Gill Sans" charset="0"/>
              </a:rPr>
              <a:t>A FULL MOUTH EXAM IS NO LONGER REQUIRED.</a:t>
            </a:r>
          </a:p>
          <a:p>
            <a:pPr marL="781050" indent="-514350" algn="ctr" eaLnBrk="1">
              <a:buFont typeface="Gill Sans" charset="0"/>
              <a:buNone/>
              <a:defRPr/>
            </a:pPr>
            <a:r>
              <a:rPr lang="en-US" b="1" dirty="0">
                <a:solidFill>
                  <a:srgbClr val="FF0000"/>
                </a:solidFill>
                <a:sym typeface="Gill Sans" charset="0"/>
              </a:rPr>
              <a:t>(Bite and side only)</a:t>
            </a:r>
          </a:p>
          <a:p>
            <a:pPr marL="781050" indent="-514350" algn="ctr" eaLnBrk="1">
              <a:buFont typeface="Gill Sans" charset="0"/>
              <a:buNone/>
              <a:defRPr/>
            </a:pPr>
            <a:endParaRPr lang="en-US" b="1" dirty="0">
              <a:solidFill>
                <a:srgbClr val="FF0000"/>
              </a:solidFill>
              <a:sym typeface="Gill Sans"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6"/>
          <p:cNvSpPr>
            <a:spLocks noGrp="1"/>
          </p:cNvSpPr>
          <p:nvPr>
            <p:ph type="title"/>
          </p:nvPr>
        </p:nvSpPr>
        <p:spPr>
          <a:xfrm>
            <a:off x="1320800" y="0"/>
            <a:ext cx="10033000" cy="2159000"/>
          </a:xfrm>
        </p:spPr>
        <p:txBody>
          <a:bodyPr/>
          <a:lstStyle/>
          <a:p>
            <a:pPr eaLnBrk="1"/>
            <a:r>
              <a:rPr lang="en-US" smtClean="0"/>
              <a:t>Nose pigmentation</a:t>
            </a:r>
          </a:p>
        </p:txBody>
      </p:sp>
      <p:pic>
        <p:nvPicPr>
          <p:cNvPr id="70658" name="Picture 7" descr="brown nose.jpg"/>
          <p:cNvPicPr>
            <a:picLocks noChangeAspect="1"/>
          </p:cNvPicPr>
          <p:nvPr/>
        </p:nvPicPr>
        <p:blipFill>
          <a:blip r:embed="rId2"/>
          <a:srcRect/>
          <a:stretch>
            <a:fillRect/>
          </a:stretch>
        </p:blipFill>
        <p:spPr bwMode="auto">
          <a:xfrm>
            <a:off x="0" y="1752600"/>
            <a:ext cx="3962400" cy="3962400"/>
          </a:xfrm>
          <a:prstGeom prst="rect">
            <a:avLst/>
          </a:prstGeom>
          <a:noFill/>
          <a:ln w="9525">
            <a:noFill/>
            <a:miter lim="800000"/>
            <a:headEnd/>
            <a:tailEnd/>
          </a:ln>
        </p:spPr>
      </p:pic>
      <p:pic>
        <p:nvPicPr>
          <p:cNvPr id="70659" name="Picture 8" descr="orange nose.jpg"/>
          <p:cNvPicPr>
            <a:picLocks noChangeAspect="1"/>
          </p:cNvPicPr>
          <p:nvPr/>
        </p:nvPicPr>
        <p:blipFill>
          <a:blip r:embed="rId3"/>
          <a:srcRect/>
          <a:stretch>
            <a:fillRect/>
          </a:stretch>
        </p:blipFill>
        <p:spPr bwMode="auto">
          <a:xfrm>
            <a:off x="4216400" y="1905000"/>
            <a:ext cx="3962400" cy="3962400"/>
          </a:xfrm>
          <a:prstGeom prst="rect">
            <a:avLst/>
          </a:prstGeom>
          <a:noFill/>
          <a:ln w="9525">
            <a:noFill/>
            <a:miter lim="800000"/>
            <a:headEnd/>
            <a:tailEnd/>
          </a:ln>
        </p:spPr>
      </p:pic>
      <p:pic>
        <p:nvPicPr>
          <p:cNvPr id="70660" name="Picture 9" descr="patch  nose.jpg"/>
          <p:cNvPicPr>
            <a:picLocks noChangeAspect="1"/>
          </p:cNvPicPr>
          <p:nvPr/>
        </p:nvPicPr>
        <p:blipFill>
          <a:blip r:embed="rId4"/>
          <a:srcRect r="10001" b="14999"/>
          <a:stretch>
            <a:fillRect/>
          </a:stretch>
        </p:blipFill>
        <p:spPr bwMode="auto">
          <a:xfrm>
            <a:off x="8331200" y="1828800"/>
            <a:ext cx="4114800" cy="3886200"/>
          </a:xfrm>
          <a:prstGeom prst="rect">
            <a:avLst/>
          </a:prstGeom>
          <a:noFill/>
          <a:ln w="9525">
            <a:noFill/>
            <a:miter lim="800000"/>
            <a:headEnd/>
            <a:tailEnd/>
          </a:ln>
        </p:spPr>
      </p:pic>
      <p:pic>
        <p:nvPicPr>
          <p:cNvPr id="70661" name="Picture 10" descr="roan nose.jpg"/>
          <p:cNvPicPr>
            <a:picLocks noChangeAspect="1"/>
          </p:cNvPicPr>
          <p:nvPr/>
        </p:nvPicPr>
        <p:blipFill>
          <a:blip r:embed="rId5"/>
          <a:srcRect/>
          <a:stretch>
            <a:fillRect/>
          </a:stretch>
        </p:blipFill>
        <p:spPr bwMode="auto">
          <a:xfrm>
            <a:off x="0" y="6096000"/>
            <a:ext cx="4184650" cy="4114800"/>
          </a:xfrm>
          <a:prstGeom prst="rect">
            <a:avLst/>
          </a:prstGeom>
          <a:noFill/>
          <a:ln w="9525">
            <a:noFill/>
            <a:miter lim="800000"/>
            <a:headEnd/>
            <a:tailEnd/>
          </a:ln>
        </p:spPr>
      </p:pic>
      <p:pic>
        <p:nvPicPr>
          <p:cNvPr id="70662" name="Picture 11" descr="white nose.jpg"/>
          <p:cNvPicPr>
            <a:picLocks noChangeAspect="1"/>
          </p:cNvPicPr>
          <p:nvPr/>
        </p:nvPicPr>
        <p:blipFill>
          <a:blip r:embed="rId6"/>
          <a:srcRect/>
          <a:stretch>
            <a:fillRect/>
          </a:stretch>
        </p:blipFill>
        <p:spPr bwMode="auto">
          <a:xfrm>
            <a:off x="4216400" y="5562600"/>
            <a:ext cx="4191000" cy="4191000"/>
          </a:xfrm>
          <a:prstGeom prst="rect">
            <a:avLst/>
          </a:prstGeom>
          <a:noFill/>
          <a:ln w="9525">
            <a:noFill/>
            <a:miter lim="800000"/>
            <a:headEnd/>
            <a:tailEnd/>
          </a:ln>
        </p:spPr>
      </p:pic>
      <p:pic>
        <p:nvPicPr>
          <p:cNvPr id="70663" name="Picture 12" descr="faulty pigment nose.jpg"/>
          <p:cNvPicPr>
            <a:picLocks noChangeAspect="1"/>
          </p:cNvPicPr>
          <p:nvPr/>
        </p:nvPicPr>
        <p:blipFill>
          <a:blip r:embed="rId7"/>
          <a:srcRect l="31953" t="5740" r="27684" b="31419"/>
          <a:stretch>
            <a:fillRect/>
          </a:stretch>
        </p:blipFill>
        <p:spPr bwMode="auto">
          <a:xfrm>
            <a:off x="8788400" y="5791200"/>
            <a:ext cx="3657600" cy="3962400"/>
          </a:xfrm>
          <a:prstGeom prst="rect">
            <a:avLst/>
          </a:prstGeom>
          <a:noFill/>
          <a:ln w="9525">
            <a:noFill/>
            <a:miter lim="800000"/>
            <a:headEnd/>
            <a:tailEnd/>
          </a:ln>
        </p:spPr>
      </p:pic>
      <p:sp>
        <p:nvSpPr>
          <p:cNvPr id="70664" name="TextBox 13"/>
          <p:cNvSpPr txBox="1">
            <a:spLocks noChangeArrowheads="1"/>
          </p:cNvSpPr>
          <p:nvPr/>
        </p:nvSpPr>
        <p:spPr bwMode="auto">
          <a:xfrm>
            <a:off x="9017000" y="6324600"/>
            <a:ext cx="3194050" cy="400050"/>
          </a:xfrm>
          <a:prstGeom prst="rect">
            <a:avLst/>
          </a:prstGeom>
          <a:noFill/>
          <a:ln w="9525">
            <a:noFill/>
            <a:miter lim="800000"/>
            <a:headEnd/>
            <a:tailEnd/>
          </a:ln>
        </p:spPr>
        <p:txBody>
          <a:bodyPr wrap="none">
            <a:spAutoFit/>
          </a:bodyPr>
          <a:lstStyle/>
          <a:p>
            <a:pPr hangingPunct="0"/>
            <a:r>
              <a:rPr lang="en-US" sz="2000" b="1">
                <a:solidFill>
                  <a:srgbClr val="FF0000"/>
                </a:solidFill>
              </a:rPr>
              <a:t>NOT FULLY PIGMENTED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descr="unfilled pigment.jpg"/>
          <p:cNvPicPr>
            <a:picLocks noChangeAspect="1"/>
          </p:cNvPicPr>
          <p:nvPr/>
        </p:nvPicPr>
        <p:blipFill>
          <a:blip r:embed="rId2"/>
          <a:srcRect/>
          <a:stretch>
            <a:fillRect/>
          </a:stretch>
        </p:blipFill>
        <p:spPr bwMode="auto">
          <a:xfrm>
            <a:off x="330200" y="990600"/>
            <a:ext cx="4572000" cy="6096000"/>
          </a:xfrm>
          <a:prstGeom prst="rect">
            <a:avLst/>
          </a:prstGeom>
          <a:noFill/>
          <a:ln w="9525">
            <a:noFill/>
            <a:miter lim="800000"/>
            <a:headEnd/>
            <a:tailEnd/>
          </a:ln>
        </p:spPr>
      </p:pic>
      <p:pic>
        <p:nvPicPr>
          <p:cNvPr id="71682" name="Picture 2" descr="nose and nostrils.jpg"/>
          <p:cNvPicPr>
            <a:picLocks noChangeAspect="1"/>
          </p:cNvPicPr>
          <p:nvPr/>
        </p:nvPicPr>
        <p:blipFill>
          <a:blip r:embed="rId3"/>
          <a:srcRect l="16667" t="4443" r="18333"/>
          <a:stretch>
            <a:fillRect/>
          </a:stretch>
        </p:blipFill>
        <p:spPr bwMode="auto">
          <a:xfrm>
            <a:off x="6502400" y="1143000"/>
            <a:ext cx="5943600" cy="6553200"/>
          </a:xfrm>
          <a:prstGeom prst="rect">
            <a:avLst/>
          </a:prstGeom>
          <a:noFill/>
          <a:ln w="9525">
            <a:noFill/>
            <a:miter lim="800000"/>
            <a:headEnd/>
            <a:tailEnd/>
          </a:ln>
        </p:spPr>
      </p:pic>
      <p:sp>
        <p:nvSpPr>
          <p:cNvPr id="71683" name="TextBox 3"/>
          <p:cNvSpPr txBox="1">
            <a:spLocks noChangeArrowheads="1"/>
          </p:cNvSpPr>
          <p:nvPr/>
        </p:nvSpPr>
        <p:spPr bwMode="auto">
          <a:xfrm>
            <a:off x="177800" y="7391400"/>
            <a:ext cx="5054600" cy="1200150"/>
          </a:xfrm>
          <a:prstGeom prst="rect">
            <a:avLst/>
          </a:prstGeom>
          <a:noFill/>
          <a:ln w="9525">
            <a:noFill/>
            <a:miter lim="800000"/>
            <a:headEnd/>
            <a:tailEnd/>
          </a:ln>
        </p:spPr>
        <p:txBody>
          <a:bodyPr>
            <a:spAutoFit/>
          </a:bodyPr>
          <a:lstStyle/>
          <a:p>
            <a:pPr algn="ctr" hangingPunct="0"/>
            <a:r>
              <a:rPr lang="en-US" sz="3600">
                <a:solidFill>
                  <a:srgbClr val="FFC000"/>
                </a:solidFill>
              </a:rPr>
              <a:t>Non – pigmented nose from puppy to Adult</a:t>
            </a:r>
          </a:p>
        </p:txBody>
      </p:sp>
      <p:sp>
        <p:nvSpPr>
          <p:cNvPr id="71684" name="TextBox 4"/>
          <p:cNvSpPr txBox="1">
            <a:spLocks noChangeArrowheads="1"/>
          </p:cNvSpPr>
          <p:nvPr/>
        </p:nvSpPr>
        <p:spPr bwMode="auto">
          <a:xfrm>
            <a:off x="7569200" y="8001000"/>
            <a:ext cx="4800600" cy="1077913"/>
          </a:xfrm>
          <a:prstGeom prst="rect">
            <a:avLst/>
          </a:prstGeom>
          <a:noFill/>
          <a:ln w="9525">
            <a:noFill/>
            <a:miter lim="800000"/>
            <a:headEnd/>
            <a:tailEnd/>
          </a:ln>
        </p:spPr>
        <p:txBody>
          <a:bodyPr>
            <a:spAutoFit/>
          </a:bodyPr>
          <a:lstStyle/>
          <a:p>
            <a:pPr algn="ctr" hangingPunct="0"/>
            <a:r>
              <a:rPr lang="en-US" sz="3200">
                <a:solidFill>
                  <a:srgbClr val="FFC000"/>
                </a:solidFill>
              </a:rPr>
              <a:t>Beautiful brown pigment on a white dog</a:t>
            </a:r>
            <a:endParaRPr lang="en-US" sz="32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pPr eaLnBrk="1"/>
            <a:r>
              <a:rPr lang="en-US" smtClean="0"/>
              <a:t> </a:t>
            </a:r>
          </a:p>
        </p:txBody>
      </p:sp>
      <p:sp>
        <p:nvSpPr>
          <p:cNvPr id="72706" name="Text Placeholder 3"/>
          <p:cNvSpPr>
            <a:spLocks noGrp="1"/>
          </p:cNvSpPr>
          <p:nvPr>
            <p:ph type="body" idx="1"/>
          </p:nvPr>
        </p:nvSpPr>
        <p:spPr>
          <a:xfrm>
            <a:off x="711200" y="914400"/>
            <a:ext cx="5745163" cy="909638"/>
          </a:xfrm>
        </p:spPr>
        <p:txBody>
          <a:bodyPr/>
          <a:lstStyle/>
          <a:p>
            <a:pPr algn="ctr" eaLnBrk="1"/>
            <a:r>
              <a:rPr lang="en-US" sz="4000" smtClean="0">
                <a:solidFill>
                  <a:srgbClr val="FF0000"/>
                </a:solidFill>
              </a:rPr>
              <a:t>HEAD DQS</a:t>
            </a:r>
          </a:p>
        </p:txBody>
      </p:sp>
      <p:sp>
        <p:nvSpPr>
          <p:cNvPr id="72707" name="Content Placeholder 2"/>
          <p:cNvSpPr>
            <a:spLocks noGrp="1"/>
          </p:cNvSpPr>
          <p:nvPr>
            <p:ph sz="half" idx="2"/>
          </p:nvPr>
        </p:nvSpPr>
        <p:spPr>
          <a:xfrm>
            <a:off x="650875" y="3092450"/>
            <a:ext cx="5775325" cy="5975350"/>
          </a:xfrm>
        </p:spPr>
        <p:txBody>
          <a:bodyPr/>
          <a:lstStyle/>
          <a:p>
            <a:pPr eaLnBrk="1">
              <a:buFont typeface="Gill Sans"/>
              <a:buNone/>
            </a:pPr>
            <a:r>
              <a:rPr lang="en-US" sz="3200" smtClean="0"/>
              <a:t>Bite: Overshot or Pronounced Undershot, (incisors of the upper jaw not touching)</a:t>
            </a:r>
          </a:p>
          <a:p>
            <a:pPr eaLnBrk="1">
              <a:buFont typeface="Gill Sans"/>
              <a:buNone/>
            </a:pPr>
            <a:r>
              <a:rPr lang="en-US" sz="3200" smtClean="0"/>
              <a:t>Pigment: Black nose or pigment</a:t>
            </a:r>
          </a:p>
          <a:p>
            <a:pPr eaLnBrk="1">
              <a:buFont typeface="Gill Sans"/>
              <a:buNone/>
            </a:pPr>
            <a:endParaRPr lang="en-US" smtClean="0"/>
          </a:p>
          <a:p>
            <a:pPr eaLnBrk="1">
              <a:buFont typeface="Gill Sans"/>
              <a:buNone/>
            </a:pPr>
            <a:endParaRPr lang="en-US" smtClean="0"/>
          </a:p>
        </p:txBody>
      </p:sp>
      <p:sp>
        <p:nvSpPr>
          <p:cNvPr id="72708" name="Text Placeholder 4"/>
          <p:cNvSpPr>
            <a:spLocks noGrp="1"/>
          </p:cNvSpPr>
          <p:nvPr>
            <p:ph type="body" sz="quarter" idx="3"/>
          </p:nvPr>
        </p:nvSpPr>
        <p:spPr>
          <a:xfrm>
            <a:off x="6578600" y="762000"/>
            <a:ext cx="5748338" cy="909638"/>
          </a:xfrm>
        </p:spPr>
        <p:txBody>
          <a:bodyPr/>
          <a:lstStyle/>
          <a:p>
            <a:pPr algn="ctr" eaLnBrk="1"/>
            <a:r>
              <a:rPr lang="en-US" sz="4000" smtClean="0">
                <a:solidFill>
                  <a:srgbClr val="FFC000"/>
                </a:solidFill>
              </a:rPr>
              <a:t>HEAD FAULTS</a:t>
            </a:r>
          </a:p>
        </p:txBody>
      </p:sp>
      <p:sp>
        <p:nvSpPr>
          <p:cNvPr id="72709" name="Content Placeholder 5"/>
          <p:cNvSpPr>
            <a:spLocks noGrp="1"/>
          </p:cNvSpPr>
          <p:nvPr>
            <p:ph sz="quarter" idx="4"/>
          </p:nvPr>
        </p:nvSpPr>
        <p:spPr>
          <a:xfrm>
            <a:off x="6654800" y="1981200"/>
            <a:ext cx="5748338" cy="5619750"/>
          </a:xfrm>
        </p:spPr>
        <p:txBody>
          <a:bodyPr/>
          <a:lstStyle/>
          <a:p>
            <a:pPr eaLnBrk="1"/>
            <a:r>
              <a:rPr lang="en-US" sz="3200" smtClean="0"/>
              <a:t>Incorrect proportions</a:t>
            </a:r>
          </a:p>
          <a:p>
            <a:pPr eaLnBrk="1"/>
            <a:r>
              <a:rPr lang="en-US" sz="3200" smtClean="0"/>
              <a:t>Pigment: Lack of pigment on nose</a:t>
            </a:r>
          </a:p>
          <a:p>
            <a:pPr eaLnBrk="1"/>
            <a:r>
              <a:rPr lang="en-US" sz="3200" smtClean="0"/>
              <a:t>Pigment: Lack of pigment around eye rims.</a:t>
            </a:r>
          </a:p>
          <a:p>
            <a:pPr eaLnBrk="1"/>
            <a:r>
              <a:rPr lang="en-US" sz="3200" smtClean="0"/>
              <a:t>Incorrect planes of head, dish faced or roman nose</a:t>
            </a:r>
          </a:p>
          <a:p>
            <a:pPr eaLnBrk="1"/>
            <a:r>
              <a:rPr lang="en-US" sz="3200" smtClean="0"/>
              <a:t>High or low set ears</a:t>
            </a:r>
          </a:p>
          <a:p>
            <a:pPr eaLnBrk="1"/>
            <a:r>
              <a:rPr lang="en-US" sz="3200" smtClean="0"/>
              <a:t>Eyes not set obliquely, not round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1"/>
          <p:cNvSpPr txBox="1">
            <a:spLocks noChangeArrowheads="1"/>
          </p:cNvSpPr>
          <p:nvPr/>
        </p:nvSpPr>
        <p:spPr bwMode="auto">
          <a:xfrm>
            <a:off x="635000" y="762000"/>
            <a:ext cx="10972800" cy="4894263"/>
          </a:xfrm>
          <a:prstGeom prst="rect">
            <a:avLst/>
          </a:prstGeom>
          <a:solidFill>
            <a:srgbClr val="FFC000"/>
          </a:solidFill>
          <a:ln w="9525">
            <a:noFill/>
            <a:miter lim="800000"/>
            <a:headEnd/>
            <a:tailEnd/>
          </a:ln>
        </p:spPr>
        <p:txBody>
          <a:bodyPr>
            <a:spAutoFit/>
          </a:bodyPr>
          <a:lstStyle/>
          <a:p>
            <a:pPr hangingPunct="0"/>
            <a:r>
              <a:rPr lang="en-US" sz="2400">
                <a:solidFill>
                  <a:schemeClr val="bg1"/>
                </a:solidFill>
              </a:rPr>
              <a:t>“Examining the head needs “hands on” as a skillful clip could visually give the appearance of a correct head which might be an illusion and [the dog might] actually have a narrow skull and a long narrow muzzle, unfortunately faults that are quite common in the breed…</a:t>
            </a:r>
          </a:p>
          <a:p>
            <a:pPr hangingPunct="0"/>
            <a:endParaRPr lang="en-US" sz="2400">
              <a:solidFill>
                <a:schemeClr val="bg1"/>
              </a:solidFill>
            </a:endParaRPr>
          </a:p>
          <a:p>
            <a:pPr hangingPunct="0"/>
            <a:r>
              <a:rPr lang="en-US" sz="2400">
                <a:solidFill>
                  <a:schemeClr val="bg1"/>
                </a:solidFill>
              </a:rPr>
              <a:t>“…the muzzle with its blunt profile is not square but like a triangle with a cut corner….the nose should be obvious and big….</a:t>
            </a:r>
          </a:p>
          <a:p>
            <a:pPr hangingPunct="0"/>
            <a:endParaRPr lang="en-US" sz="2400">
              <a:solidFill>
                <a:schemeClr val="bg1"/>
              </a:solidFill>
            </a:endParaRPr>
          </a:p>
          <a:p>
            <a:pPr hangingPunct="0"/>
            <a:r>
              <a:rPr lang="en-US" sz="2400">
                <a:solidFill>
                  <a:schemeClr val="bg1"/>
                </a:solidFill>
              </a:rPr>
              <a:t>“…this type of muzzle often has a pincer bite (level) or a reversed scissor bite; both types are permissible in the lagotto as is the regular scissor bite. The message is that with this type of muzzle an overshot bite is completely untypical….” </a:t>
            </a:r>
            <a:r>
              <a:rPr lang="en-US" sz="2400" i="1">
                <a:solidFill>
                  <a:schemeClr val="bg1"/>
                </a:solidFill>
              </a:rPr>
              <a:t>Reneē Sporre-Willes, Illustrated Breed Compendium for Lagotto Romagnolo </a:t>
            </a:r>
          </a:p>
        </p:txBody>
      </p:sp>
      <p:sp>
        <p:nvSpPr>
          <p:cNvPr id="74754" name="TextBox 2"/>
          <p:cNvSpPr txBox="1">
            <a:spLocks noChangeArrowheads="1"/>
          </p:cNvSpPr>
          <p:nvPr/>
        </p:nvSpPr>
        <p:spPr bwMode="auto">
          <a:xfrm>
            <a:off x="330200" y="6858000"/>
            <a:ext cx="12361863" cy="1323975"/>
          </a:xfrm>
          <a:prstGeom prst="rect">
            <a:avLst/>
          </a:prstGeom>
          <a:solidFill>
            <a:srgbClr val="FF0000"/>
          </a:solidFill>
          <a:ln w="9525">
            <a:noFill/>
            <a:miter lim="800000"/>
            <a:headEnd/>
            <a:tailEnd/>
          </a:ln>
        </p:spPr>
        <p:txBody>
          <a:bodyPr>
            <a:spAutoFit/>
          </a:bodyPr>
          <a:lstStyle/>
          <a:p>
            <a:pPr hangingPunct="0"/>
            <a:r>
              <a:rPr lang="en-US" sz="4000" b="1">
                <a:solidFill>
                  <a:schemeClr val="bg1"/>
                </a:solidFill>
              </a:rPr>
              <a:t>LET’S TAKE A LOOK AT A REAL DOG AND HOW YOU MIGHT EXAMINE THE HEAD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Monkey jump.jpg"/>
          <p:cNvPicPr>
            <a:picLocks noChangeAspect="1"/>
          </p:cNvPicPr>
          <p:nvPr/>
        </p:nvPicPr>
        <p:blipFill>
          <a:blip r:embed="rId2"/>
          <a:srcRect/>
          <a:stretch>
            <a:fillRect/>
          </a:stretch>
        </p:blipFill>
        <p:spPr bwMode="auto">
          <a:xfrm>
            <a:off x="0" y="541338"/>
            <a:ext cx="13004800" cy="8670925"/>
          </a:xfrm>
          <a:prstGeom prst="rect">
            <a:avLst/>
          </a:prstGeom>
          <a:noFill/>
          <a:ln w="9525">
            <a:noFill/>
            <a:miter lim="800000"/>
            <a:headEnd/>
            <a:tailEnd/>
          </a:ln>
        </p:spPr>
      </p:pic>
      <p:sp>
        <p:nvSpPr>
          <p:cNvPr id="21506" name="TextBox 2"/>
          <p:cNvSpPr txBox="1">
            <a:spLocks noChangeArrowheads="1"/>
          </p:cNvSpPr>
          <p:nvPr/>
        </p:nvSpPr>
        <p:spPr bwMode="auto">
          <a:xfrm>
            <a:off x="8026400" y="3429000"/>
            <a:ext cx="4456113" cy="584200"/>
          </a:xfrm>
          <a:prstGeom prst="rect">
            <a:avLst/>
          </a:prstGeom>
          <a:noFill/>
          <a:ln w="9525">
            <a:noFill/>
            <a:miter lim="800000"/>
            <a:headEnd/>
            <a:tailEnd/>
          </a:ln>
        </p:spPr>
        <p:txBody>
          <a:bodyPr wrap="none">
            <a:spAutoFit/>
          </a:bodyPr>
          <a:lstStyle/>
          <a:p>
            <a:pPr hangingPunct="0"/>
            <a:r>
              <a:rPr lang="en-US" sz="3200" b="1">
                <a:solidFill>
                  <a:srgbClr val="FF0000"/>
                </a:solidFill>
              </a:rPr>
              <a:t>FAST AND BIDDABLE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assortment of heads.jpg"/>
          <p:cNvPicPr>
            <a:picLocks noChangeAspect="1"/>
          </p:cNvPicPr>
          <p:nvPr/>
        </p:nvPicPr>
        <p:blipFill>
          <a:blip r:embed="rId3"/>
          <a:srcRect/>
          <a:stretch>
            <a:fillRect/>
          </a:stretch>
        </p:blipFill>
        <p:spPr bwMode="auto">
          <a:xfrm>
            <a:off x="1930400" y="304800"/>
            <a:ext cx="9144000" cy="9144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0" y="0"/>
            <a:ext cx="13004800" cy="2209800"/>
          </a:xfrm>
          <a:solidFill>
            <a:srgbClr val="FF0000"/>
          </a:solidFill>
        </p:spPr>
        <p:txBody>
          <a:bodyPr/>
          <a:lstStyle/>
          <a:p>
            <a:pPr eaLnBrk="1"/>
            <a:r>
              <a:rPr lang="en-US" smtClean="0"/>
              <a:t>Coat: A hallmark of the breed</a:t>
            </a:r>
          </a:p>
        </p:txBody>
      </p:sp>
      <p:sp>
        <p:nvSpPr>
          <p:cNvPr id="77826" name="Text Placeholder 18"/>
          <p:cNvSpPr>
            <a:spLocks noGrp="1"/>
          </p:cNvSpPr>
          <p:nvPr>
            <p:ph type="body" idx="1"/>
          </p:nvPr>
        </p:nvSpPr>
        <p:spPr>
          <a:xfrm>
            <a:off x="0" y="1676400"/>
            <a:ext cx="6396038" cy="1416050"/>
          </a:xfrm>
        </p:spPr>
        <p:txBody>
          <a:bodyPr/>
          <a:lstStyle/>
          <a:p>
            <a:pPr algn="ctr" eaLnBrk="1"/>
            <a:r>
              <a:rPr lang="en-US" sz="4400" smtClean="0"/>
              <a:t>Nubby, French Knots</a:t>
            </a:r>
          </a:p>
        </p:txBody>
      </p:sp>
      <p:sp>
        <p:nvSpPr>
          <p:cNvPr id="77827" name="Content Placeholder 19"/>
          <p:cNvSpPr>
            <a:spLocks noGrp="1"/>
          </p:cNvSpPr>
          <p:nvPr>
            <p:ph sz="half" idx="2"/>
          </p:nvPr>
        </p:nvSpPr>
        <p:spPr/>
        <p:txBody>
          <a:bodyPr/>
          <a:lstStyle/>
          <a:p>
            <a:pPr eaLnBrk="1"/>
            <a:endParaRPr lang="en-US" smtClean="0"/>
          </a:p>
        </p:txBody>
      </p:sp>
      <p:sp>
        <p:nvSpPr>
          <p:cNvPr id="77828" name="Text Placeholder 20"/>
          <p:cNvSpPr>
            <a:spLocks noGrp="1"/>
          </p:cNvSpPr>
          <p:nvPr>
            <p:ph type="body" sz="quarter" idx="3"/>
          </p:nvPr>
        </p:nvSpPr>
        <p:spPr/>
        <p:txBody>
          <a:bodyPr/>
          <a:lstStyle/>
          <a:p>
            <a:pPr algn="ctr" eaLnBrk="1"/>
            <a:r>
              <a:rPr lang="en-US" sz="4400" smtClean="0"/>
              <a:t>Correct curl</a:t>
            </a:r>
          </a:p>
        </p:txBody>
      </p:sp>
      <p:pic>
        <p:nvPicPr>
          <p:cNvPr id="77829" name="Content Placeholder 22" descr="brown curls.jpg"/>
          <p:cNvPicPr>
            <a:picLocks noGrp="1" noChangeAspect="1"/>
          </p:cNvPicPr>
          <p:nvPr>
            <p:ph sz="quarter" idx="4"/>
          </p:nvPr>
        </p:nvPicPr>
        <p:blipFill>
          <a:blip r:embed="rId2"/>
          <a:srcRect/>
          <a:stretch>
            <a:fillRect/>
          </a:stretch>
        </p:blipFill>
        <p:spPr>
          <a:xfrm>
            <a:off x="7018338" y="3092450"/>
            <a:ext cx="4922837" cy="5619750"/>
          </a:xfrm>
        </p:spPr>
      </p:pic>
      <p:pic>
        <p:nvPicPr>
          <p:cNvPr id="77830" name="Picture 10" descr="french knots6.jpg"/>
          <p:cNvPicPr>
            <a:picLocks noChangeAspect="1"/>
          </p:cNvPicPr>
          <p:nvPr/>
        </p:nvPicPr>
        <p:blipFill>
          <a:blip r:embed="rId3"/>
          <a:srcRect/>
          <a:stretch>
            <a:fillRect/>
          </a:stretch>
        </p:blipFill>
        <p:spPr bwMode="auto">
          <a:xfrm>
            <a:off x="482600" y="3124200"/>
            <a:ext cx="6045200" cy="62357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age.png"/>
          <p:cNvPicPr>
            <a:picLocks noGrp="1" noChangeAspect="1"/>
          </p:cNvPicPr>
          <p:nvPr>
            <p:ph sz="half" idx="4294967295"/>
          </p:nvPr>
        </p:nvPicPr>
        <p:blipFill>
          <a:blip r:embed="rId3"/>
          <a:srcRect/>
          <a:stretch>
            <a:fillRect/>
          </a:stretch>
        </p:blipFill>
        <p:spPr>
          <a:xfrm>
            <a:off x="0" y="0"/>
            <a:ext cx="7797800" cy="6015038"/>
          </a:xfrm>
          <a:effectLst>
            <a:outerShdw dist="88899" dir="2459998" algn="ctr" rotWithShape="0">
              <a:srgbClr val="000000"/>
            </a:outerShdw>
          </a:effectLst>
        </p:spPr>
      </p:pic>
      <p:pic>
        <p:nvPicPr>
          <p:cNvPr id="78850" name="Content Placeholder 6" descr="brown curls.jpg"/>
          <p:cNvPicPr>
            <a:picLocks noGrp="1" noChangeAspect="1"/>
          </p:cNvPicPr>
          <p:nvPr>
            <p:ph sz="half" idx="4294967295"/>
          </p:nvPr>
        </p:nvPicPr>
        <p:blipFill>
          <a:blip r:embed="rId4"/>
          <a:srcRect/>
          <a:stretch>
            <a:fillRect/>
          </a:stretch>
        </p:blipFill>
        <p:spPr>
          <a:xfrm>
            <a:off x="7848600" y="4327525"/>
            <a:ext cx="5156200" cy="3867150"/>
          </a:xfrm>
        </p:spPr>
      </p:pic>
      <p:sp>
        <p:nvSpPr>
          <p:cNvPr id="8" name="TextBox 7"/>
          <p:cNvSpPr txBox="1"/>
          <p:nvPr/>
        </p:nvSpPr>
        <p:spPr>
          <a:xfrm>
            <a:off x="0" y="6096000"/>
            <a:ext cx="7797800" cy="3600450"/>
          </a:xfrm>
          <a:prstGeom prst="rect">
            <a:avLst/>
          </a:prstGeom>
          <a:noFill/>
        </p:spPr>
        <p:txBody>
          <a:bodyPr>
            <a:spAutoFit/>
          </a:bodyPr>
          <a:lstStyle/>
          <a:p>
            <a:pPr algn="ctr" hangingPunct="0">
              <a:defRPr/>
            </a:pPr>
            <a:r>
              <a:rPr lang="en-US" sz="2800" dirty="0">
                <a:solidFill>
                  <a:srgbClr val="FFC000"/>
                </a:solidFill>
                <a:latin typeface="+mn-lt"/>
                <a:ea typeface="Helvetica" charset="0"/>
                <a:cs typeface="Helvetica" charset="0"/>
                <a:sym typeface="Helvetica" charset="0"/>
              </a:rPr>
              <a:t>Hair - of woolly texture, </a:t>
            </a:r>
            <a:r>
              <a:rPr lang="en-US" sz="2400" b="1" cap="all" dirty="0">
                <a:solidFill>
                  <a:srgbClr val="FF0000"/>
                </a:solidFill>
                <a:latin typeface="+mj-lt"/>
                <a:ea typeface="Gill Sans" charset="0"/>
                <a:cs typeface="Gill Sans" charset="0"/>
                <a:sym typeface="Helvetica" charset="0"/>
              </a:rPr>
              <a:t>never</a:t>
            </a:r>
            <a:r>
              <a:rPr lang="en-US" sz="2800" dirty="0">
                <a:solidFill>
                  <a:srgbClr val="FFC000"/>
                </a:solidFill>
                <a:latin typeface="+mn-lt"/>
                <a:ea typeface="Helvetica" charset="0"/>
                <a:cs typeface="Helvetica" charset="0"/>
                <a:sym typeface="Helvetica" charset="0"/>
              </a:rPr>
              <a:t> twisted to form thin cords, semi-rough on the surface, with tight, ring shaped curls, with visible undercoat. Curls must be evenly distributed all over the body and tail, except on the head, where the curls are not as tight. </a:t>
            </a:r>
            <a:r>
              <a:rPr lang="en-US" sz="2800" b="1" dirty="0">
                <a:solidFill>
                  <a:srgbClr val="FF0000"/>
                </a:solidFill>
                <a:latin typeface="+mn-lt"/>
                <a:ea typeface="Helvetica" charset="0"/>
                <a:cs typeface="Helvetica" charset="0"/>
                <a:sym typeface="Helvetica" charset="0"/>
              </a:rPr>
              <a:t>A dense undercoat and curls must be present in order to evaluate coat quality.</a:t>
            </a:r>
          </a:p>
          <a:p>
            <a:pPr algn="ctr" hangingPunct="0">
              <a:defRPr/>
            </a:pPr>
            <a:r>
              <a:rPr lang="en-US" sz="2800" dirty="0">
                <a:solidFill>
                  <a:srgbClr val="FFC000"/>
                </a:solidFill>
                <a:latin typeface="+mn-lt"/>
                <a:ea typeface="Helvetica" charset="0"/>
                <a:cs typeface="Helvetica" charset="0"/>
                <a:sym typeface="Helvetica" charset="0"/>
              </a:rPr>
              <a:t>Colors - All colors except Black</a:t>
            </a:r>
            <a:endParaRPr lang="en-US" sz="2800" dirty="0">
              <a:solidFill>
                <a:srgbClr val="FFC000"/>
              </a:solidFill>
              <a:latin typeface="+mn-lt"/>
              <a:ea typeface="Gill Sans" charset="0"/>
              <a:cs typeface="Gill Sans" charset="0"/>
              <a:sym typeface="Gill Sans" charset="0"/>
            </a:endParaRPr>
          </a:p>
        </p:txBody>
      </p:sp>
      <p:sp>
        <p:nvSpPr>
          <p:cNvPr id="9" name="TextBox 8"/>
          <p:cNvSpPr txBox="1"/>
          <p:nvPr/>
        </p:nvSpPr>
        <p:spPr>
          <a:xfrm>
            <a:off x="7797800" y="0"/>
            <a:ext cx="5207000" cy="2862263"/>
          </a:xfrm>
          <a:prstGeom prst="rect">
            <a:avLst/>
          </a:prstGeom>
          <a:noFill/>
        </p:spPr>
        <p:txBody>
          <a:bodyPr>
            <a:spAutoFit/>
          </a:bodyPr>
          <a:lstStyle/>
          <a:p>
            <a:pPr hangingPunct="0">
              <a:defRPr/>
            </a:pPr>
            <a:r>
              <a:rPr lang="en-US" sz="4800" b="1" dirty="0">
                <a:solidFill>
                  <a:srgbClr val="FF0000"/>
                </a:solidFill>
                <a:latin typeface="+mj-lt"/>
                <a:ea typeface="Gill Sans" charset="0"/>
                <a:cs typeface="Gill Sans" charset="0"/>
                <a:sym typeface="Gill Sans" charset="0"/>
              </a:rPr>
              <a:t>COAT AND CURL</a:t>
            </a:r>
          </a:p>
          <a:p>
            <a:pPr algn="ctr" hangingPunct="0">
              <a:defRPr/>
            </a:pPr>
            <a:r>
              <a:rPr lang="en-US" sz="4400" b="1" cap="all" dirty="0">
                <a:solidFill>
                  <a:srgbClr val="FF0000"/>
                </a:solidFill>
                <a:latin typeface="+mj-lt"/>
                <a:ea typeface="Gill Sans" charset="0"/>
                <a:cs typeface="Gill Sans" charset="0"/>
                <a:sym typeface="Gill Sans" charset="0"/>
              </a:rPr>
              <a:t>A defining feature of the breed</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1270000" y="177800"/>
            <a:ext cx="10464800" cy="1041400"/>
          </a:xfrm>
        </p:spPr>
        <p:txBody>
          <a:bodyPr lIns="0" tIns="0" rIns="0" bIns="0"/>
          <a:lstStyle/>
          <a:p>
            <a:pPr eaLnBrk="1"/>
            <a:r>
              <a:rPr lang="en-US" sz="8000" smtClean="0">
                <a:solidFill>
                  <a:srgbClr val="FF8000"/>
                </a:solidFill>
              </a:rPr>
              <a:t>Genetic Coat faults</a:t>
            </a:r>
          </a:p>
        </p:txBody>
      </p:sp>
      <p:pic>
        <p:nvPicPr>
          <p:cNvPr id="80898" name="Picture 2" descr="Incorrect Coat lagotto.jpg"/>
          <p:cNvPicPr>
            <a:picLocks noChangeAspect="1"/>
          </p:cNvPicPr>
          <p:nvPr/>
        </p:nvPicPr>
        <p:blipFill>
          <a:blip r:embed="rId3"/>
          <a:srcRect/>
          <a:stretch>
            <a:fillRect/>
          </a:stretch>
        </p:blipFill>
        <p:spPr bwMode="auto">
          <a:xfrm>
            <a:off x="0" y="1905000"/>
            <a:ext cx="5105400" cy="7658100"/>
          </a:xfrm>
          <a:prstGeom prst="rect">
            <a:avLst/>
          </a:prstGeom>
          <a:noFill/>
          <a:ln w="9525">
            <a:noFill/>
            <a:miter lim="800000"/>
            <a:headEnd/>
            <a:tailEnd/>
          </a:ln>
        </p:spPr>
      </p:pic>
      <p:pic>
        <p:nvPicPr>
          <p:cNvPr id="80899" name="Picture 3" descr="puppy ic coat-no obvious yet.jpg"/>
          <p:cNvPicPr>
            <a:picLocks noChangeAspect="1"/>
          </p:cNvPicPr>
          <p:nvPr/>
        </p:nvPicPr>
        <p:blipFill>
          <a:blip r:embed="rId4"/>
          <a:srcRect/>
          <a:stretch>
            <a:fillRect/>
          </a:stretch>
        </p:blipFill>
        <p:spPr bwMode="auto">
          <a:xfrm>
            <a:off x="5435600" y="1981200"/>
            <a:ext cx="3257550" cy="3048000"/>
          </a:xfrm>
          <a:prstGeom prst="rect">
            <a:avLst/>
          </a:prstGeom>
          <a:noFill/>
          <a:ln w="9525">
            <a:noFill/>
            <a:miter lim="800000"/>
            <a:headEnd/>
            <a:tailEnd/>
          </a:ln>
        </p:spPr>
      </p:pic>
      <p:pic>
        <p:nvPicPr>
          <p:cNvPr id="80900" name="Picture 5" descr="puppy ic obvious.jpg"/>
          <p:cNvPicPr>
            <a:picLocks noChangeAspect="1"/>
          </p:cNvPicPr>
          <p:nvPr/>
        </p:nvPicPr>
        <p:blipFill>
          <a:blip r:embed="rId5"/>
          <a:srcRect/>
          <a:stretch>
            <a:fillRect/>
          </a:stretch>
        </p:blipFill>
        <p:spPr bwMode="auto">
          <a:xfrm>
            <a:off x="8788400" y="3973513"/>
            <a:ext cx="3776663" cy="5780087"/>
          </a:xfrm>
          <a:prstGeom prst="rect">
            <a:avLst/>
          </a:prstGeom>
          <a:noFill/>
          <a:ln w="9525">
            <a:noFill/>
            <a:miter lim="800000"/>
            <a:headEnd/>
            <a:tailEnd/>
          </a:ln>
        </p:spPr>
      </p:pic>
      <p:sp>
        <p:nvSpPr>
          <p:cNvPr id="80901" name="TextBox 6"/>
          <p:cNvSpPr txBox="1">
            <a:spLocks noChangeArrowheads="1"/>
          </p:cNvSpPr>
          <p:nvPr/>
        </p:nvSpPr>
        <p:spPr bwMode="auto">
          <a:xfrm rot="10800000" flipV="1">
            <a:off x="5392738" y="5202238"/>
            <a:ext cx="2862262" cy="4030662"/>
          </a:xfrm>
          <a:prstGeom prst="rect">
            <a:avLst/>
          </a:prstGeom>
          <a:noFill/>
          <a:ln w="9525">
            <a:noFill/>
            <a:miter lim="800000"/>
            <a:headEnd/>
            <a:tailEnd/>
          </a:ln>
        </p:spPr>
        <p:txBody>
          <a:bodyPr>
            <a:spAutoFit/>
          </a:bodyPr>
          <a:lstStyle/>
          <a:p>
            <a:pPr hangingPunct="0"/>
            <a:r>
              <a:rPr lang="en-US" sz="3200" b="1">
                <a:solidFill>
                  <a:schemeClr val="tx1"/>
                </a:solidFill>
              </a:rPr>
              <a:t>Incorrect Coat is a genetic condition in which the dog lacks both curl and furnishings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p:txBody>
          <a:bodyPr/>
          <a:lstStyle/>
          <a:p>
            <a:pPr eaLnBrk="1"/>
            <a:r>
              <a:rPr lang="en-US" smtClean="0">
                <a:solidFill>
                  <a:srgbClr val="FFC000"/>
                </a:solidFill>
              </a:rPr>
              <a:t>COAT ASPECTS:</a:t>
            </a:r>
          </a:p>
        </p:txBody>
      </p:sp>
      <p:sp>
        <p:nvSpPr>
          <p:cNvPr id="82946" name="Content Placeholder 2"/>
          <p:cNvSpPr>
            <a:spLocks noGrp="1"/>
          </p:cNvSpPr>
          <p:nvPr>
            <p:ph idx="1"/>
          </p:nvPr>
        </p:nvSpPr>
        <p:spPr/>
        <p:txBody>
          <a:bodyPr/>
          <a:lstStyle/>
          <a:p>
            <a:pPr eaLnBrk="1">
              <a:buFont typeface="Gill Sans"/>
              <a:buNone/>
            </a:pPr>
            <a:r>
              <a:rPr lang="en-US" sz="4000" b="1" smtClean="0">
                <a:solidFill>
                  <a:schemeClr val="tx1"/>
                </a:solidFill>
              </a:rPr>
              <a:t>CURL: </a:t>
            </a:r>
          </a:p>
          <a:p>
            <a:pPr lvl="1" eaLnBrk="1"/>
            <a:r>
              <a:rPr lang="en-US" b="1" smtClean="0">
                <a:solidFill>
                  <a:schemeClr val="tx1"/>
                </a:solidFill>
              </a:rPr>
              <a:t>Complete rings of curl, never </a:t>
            </a:r>
            <a:r>
              <a:rPr lang="en-US" b="1" i="1" smtClean="0">
                <a:solidFill>
                  <a:schemeClr val="tx1"/>
                </a:solidFill>
              </a:rPr>
              <a:t>merely wavy</a:t>
            </a:r>
          </a:p>
          <a:p>
            <a:pPr eaLnBrk="1">
              <a:buFont typeface="Gill Sans"/>
              <a:buNone/>
            </a:pPr>
            <a:r>
              <a:rPr lang="en-US" sz="4000" b="1" smtClean="0">
                <a:solidFill>
                  <a:schemeClr val="tx1"/>
                </a:solidFill>
              </a:rPr>
              <a:t>TEXTURE: </a:t>
            </a:r>
          </a:p>
          <a:p>
            <a:pPr lvl="1" eaLnBrk="1"/>
            <a:r>
              <a:rPr lang="en-US" b="1" smtClean="0">
                <a:solidFill>
                  <a:schemeClr val="tx1"/>
                </a:solidFill>
              </a:rPr>
              <a:t>Wooly </a:t>
            </a:r>
          </a:p>
          <a:p>
            <a:pPr lvl="1" eaLnBrk="1"/>
            <a:r>
              <a:rPr lang="en-US" b="1" smtClean="0">
                <a:solidFill>
                  <a:schemeClr val="tx1"/>
                </a:solidFill>
              </a:rPr>
              <a:t>Thick </a:t>
            </a:r>
          </a:p>
          <a:p>
            <a:pPr lvl="1" eaLnBrk="1"/>
            <a:r>
              <a:rPr lang="en-US" b="1" smtClean="0">
                <a:solidFill>
                  <a:schemeClr val="tx1"/>
                </a:solidFill>
              </a:rPr>
              <a:t>Difficult to part and see skin</a:t>
            </a:r>
          </a:p>
        </p:txBody>
      </p:sp>
      <p:pic>
        <p:nvPicPr>
          <p:cNvPr id="82947" name="Picture 3" descr="halfinch coat Pesca.jpg"/>
          <p:cNvPicPr>
            <a:picLocks noChangeAspect="1"/>
          </p:cNvPicPr>
          <p:nvPr/>
        </p:nvPicPr>
        <p:blipFill>
          <a:blip r:embed="rId2"/>
          <a:srcRect l="18880" b="42728"/>
          <a:stretch>
            <a:fillRect/>
          </a:stretch>
        </p:blipFill>
        <p:spPr bwMode="auto">
          <a:xfrm>
            <a:off x="8026400" y="4648200"/>
            <a:ext cx="4583113" cy="48006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Content Placeholder 3"/>
          <p:cNvSpPr>
            <a:spLocks noGrp="1"/>
          </p:cNvSpPr>
          <p:nvPr>
            <p:ph idx="4294967295"/>
          </p:nvPr>
        </p:nvSpPr>
        <p:spPr>
          <a:xfrm>
            <a:off x="0" y="0"/>
            <a:ext cx="13004800" cy="9753600"/>
          </a:xfrm>
        </p:spPr>
        <p:txBody>
          <a:bodyPr/>
          <a:lstStyle/>
          <a:p>
            <a:pPr eaLnBrk="1"/>
            <a:r>
              <a:rPr lang="en-US" smtClean="0"/>
              <a:t>Even from across the ring, you should see the silhouette of the dog COVERED in nubby, articulated curls. They resemble French knots.</a:t>
            </a:r>
          </a:p>
          <a:p>
            <a:pPr eaLnBrk="1"/>
            <a:endParaRPr lang="en-US" smtClean="0"/>
          </a:p>
          <a:p>
            <a:pPr eaLnBrk="1"/>
            <a:endParaRPr lang="en-US" smtClean="0"/>
          </a:p>
          <a:p>
            <a:pPr eaLnBrk="1">
              <a:buFont typeface="Gill Sans"/>
              <a:buNone/>
            </a:pPr>
            <a:endParaRPr lang="en-US" smtClean="0"/>
          </a:p>
          <a:p>
            <a:pPr eaLnBrk="1"/>
            <a:r>
              <a:rPr lang="en-US" smtClean="0"/>
              <a:t>The dog’s coat should never appear blown out with curls at only the edges of the coat, like a “Chia Pet.”</a:t>
            </a:r>
          </a:p>
          <a:p>
            <a:pPr eaLnBrk="1">
              <a:buFont typeface="Gill Sans"/>
              <a:buNone/>
            </a:pPr>
            <a:endParaRPr lang="en-US" b="1" smtClean="0"/>
          </a:p>
        </p:txBody>
      </p:sp>
      <p:pic>
        <p:nvPicPr>
          <p:cNvPr id="83970" name="Picture 4" descr="chia cat.jpg"/>
          <p:cNvPicPr>
            <a:picLocks noChangeAspect="1"/>
          </p:cNvPicPr>
          <p:nvPr/>
        </p:nvPicPr>
        <p:blipFill>
          <a:blip r:embed="rId2"/>
          <a:srcRect/>
          <a:stretch>
            <a:fillRect/>
          </a:stretch>
        </p:blipFill>
        <p:spPr bwMode="auto">
          <a:xfrm>
            <a:off x="7493000" y="6080125"/>
            <a:ext cx="5105400" cy="3673475"/>
          </a:xfrm>
          <a:prstGeom prst="rect">
            <a:avLst/>
          </a:prstGeom>
          <a:noFill/>
          <a:ln w="9525">
            <a:noFill/>
            <a:miter lim="800000"/>
            <a:headEnd/>
            <a:tailEnd/>
          </a:ln>
        </p:spPr>
      </p:pic>
      <p:pic>
        <p:nvPicPr>
          <p:cNvPr id="83971" name="Picture 5" descr="chia head.jpg"/>
          <p:cNvPicPr>
            <a:picLocks noChangeAspect="1"/>
          </p:cNvPicPr>
          <p:nvPr/>
        </p:nvPicPr>
        <p:blipFill>
          <a:blip r:embed="rId3"/>
          <a:srcRect/>
          <a:stretch>
            <a:fillRect/>
          </a:stretch>
        </p:blipFill>
        <p:spPr bwMode="auto">
          <a:xfrm>
            <a:off x="1092200" y="5943600"/>
            <a:ext cx="3048000" cy="3810000"/>
          </a:xfrm>
          <a:prstGeom prst="rect">
            <a:avLst/>
          </a:prstGeom>
          <a:noFill/>
          <a:ln w="9525">
            <a:noFill/>
            <a:miter lim="800000"/>
            <a:headEnd/>
            <a:tailEnd/>
          </a:ln>
        </p:spPr>
      </p:pic>
      <p:pic>
        <p:nvPicPr>
          <p:cNvPr id="83972" name="Picture 6" descr="french knots5.jpg"/>
          <p:cNvPicPr>
            <a:picLocks noChangeAspect="1"/>
          </p:cNvPicPr>
          <p:nvPr/>
        </p:nvPicPr>
        <p:blipFill>
          <a:blip r:embed="rId4"/>
          <a:srcRect/>
          <a:stretch>
            <a:fillRect/>
          </a:stretch>
        </p:blipFill>
        <p:spPr bwMode="auto">
          <a:xfrm>
            <a:off x="2082800" y="1600200"/>
            <a:ext cx="2362200" cy="2543175"/>
          </a:xfrm>
          <a:prstGeom prst="rect">
            <a:avLst/>
          </a:prstGeom>
          <a:noFill/>
          <a:ln w="9525">
            <a:noFill/>
            <a:miter lim="800000"/>
            <a:headEnd/>
            <a:tailEnd/>
          </a:ln>
        </p:spPr>
      </p:pic>
      <p:pic>
        <p:nvPicPr>
          <p:cNvPr id="83973" name="Picture 7" descr="Challah_cover_french_knots_detail.jpg"/>
          <p:cNvPicPr>
            <a:picLocks noChangeAspect="1"/>
          </p:cNvPicPr>
          <p:nvPr/>
        </p:nvPicPr>
        <p:blipFill>
          <a:blip r:embed="rId5"/>
          <a:srcRect/>
          <a:stretch>
            <a:fillRect/>
          </a:stretch>
        </p:blipFill>
        <p:spPr bwMode="auto">
          <a:xfrm>
            <a:off x="9245600" y="1828800"/>
            <a:ext cx="2559050" cy="2566988"/>
          </a:xfrm>
          <a:prstGeom prst="rect">
            <a:avLst/>
          </a:prstGeom>
          <a:noFill/>
          <a:ln w="9525">
            <a:noFill/>
            <a:miter lim="800000"/>
            <a:headEnd/>
            <a:tailEnd/>
          </a:ln>
        </p:spPr>
      </p:pic>
      <p:pic>
        <p:nvPicPr>
          <p:cNvPr id="83974" name="Picture 8" descr="french knots.jpg"/>
          <p:cNvPicPr>
            <a:picLocks noChangeAspect="1"/>
          </p:cNvPicPr>
          <p:nvPr/>
        </p:nvPicPr>
        <p:blipFill>
          <a:blip r:embed="rId6"/>
          <a:srcRect/>
          <a:stretch>
            <a:fillRect/>
          </a:stretch>
        </p:blipFill>
        <p:spPr bwMode="auto">
          <a:xfrm>
            <a:off x="4749800" y="1066800"/>
            <a:ext cx="3657600" cy="38862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Box 6"/>
          <p:cNvSpPr txBox="1">
            <a:spLocks noChangeArrowheads="1"/>
          </p:cNvSpPr>
          <p:nvPr/>
        </p:nvSpPr>
        <p:spPr bwMode="auto">
          <a:xfrm>
            <a:off x="0" y="5783263"/>
            <a:ext cx="6883400" cy="3970337"/>
          </a:xfrm>
          <a:prstGeom prst="rect">
            <a:avLst/>
          </a:prstGeom>
          <a:solidFill>
            <a:srgbClr val="FF0000"/>
          </a:solidFill>
          <a:ln w="9525">
            <a:noFill/>
            <a:miter lim="800000"/>
            <a:headEnd/>
            <a:tailEnd/>
          </a:ln>
        </p:spPr>
        <p:txBody>
          <a:bodyPr>
            <a:spAutoFit/>
          </a:bodyPr>
          <a:lstStyle/>
          <a:p>
            <a:pPr hangingPunct="0"/>
            <a:r>
              <a:rPr lang="en-US" sz="2800">
                <a:solidFill>
                  <a:schemeClr val="bg1"/>
                </a:solidFill>
              </a:rPr>
              <a:t>The correct clip is un-pretentious and contributes to accentuate the natural, rustic look typical of the breed. The correct coat is never luxurious and shiny. Corded or </a:t>
            </a:r>
            <a:r>
              <a:rPr lang="en-US" sz="2800" b="1">
                <a:solidFill>
                  <a:schemeClr val="bg1"/>
                </a:solidFill>
              </a:rPr>
              <a:t>excessively groomed dogs (sculpted or blown out so that the curl may not be assessed) should be so severely penalized as to eliminate from competition</a:t>
            </a:r>
            <a:r>
              <a:rPr lang="en-US" sz="2800">
                <a:solidFill>
                  <a:schemeClr val="bg1"/>
                </a:solidFill>
              </a:rPr>
              <a:t>. --AKC Breed Standard</a:t>
            </a:r>
          </a:p>
        </p:txBody>
      </p:sp>
      <p:pic>
        <p:nvPicPr>
          <p:cNvPr id="84994" name="Picture 7" descr="nutella forward.jpg"/>
          <p:cNvPicPr>
            <a:picLocks noChangeAspect="1"/>
          </p:cNvPicPr>
          <p:nvPr/>
        </p:nvPicPr>
        <p:blipFill>
          <a:blip r:embed="rId2"/>
          <a:srcRect/>
          <a:stretch>
            <a:fillRect/>
          </a:stretch>
        </p:blipFill>
        <p:spPr bwMode="auto">
          <a:xfrm>
            <a:off x="7204075" y="0"/>
            <a:ext cx="5800725" cy="5410200"/>
          </a:xfrm>
          <a:prstGeom prst="rect">
            <a:avLst/>
          </a:prstGeom>
          <a:noFill/>
          <a:ln w="9525">
            <a:noFill/>
            <a:miter lim="800000"/>
            <a:headEnd/>
            <a:tailEnd/>
          </a:ln>
        </p:spPr>
      </p:pic>
      <p:pic>
        <p:nvPicPr>
          <p:cNvPr id="84995" name="Picture 4" descr="image.png"/>
          <p:cNvPicPr>
            <a:picLocks noChangeAspect="1"/>
          </p:cNvPicPr>
          <p:nvPr/>
        </p:nvPicPr>
        <p:blipFill>
          <a:blip r:embed="rId3"/>
          <a:srcRect l="24850" t="38461" r="18376"/>
          <a:stretch>
            <a:fillRect/>
          </a:stretch>
        </p:blipFill>
        <p:spPr bwMode="auto">
          <a:xfrm>
            <a:off x="7416800" y="5486400"/>
            <a:ext cx="5257800" cy="4475163"/>
          </a:xfrm>
          <a:prstGeom prst="rect">
            <a:avLst/>
          </a:prstGeom>
          <a:noFill/>
          <a:ln w="12700">
            <a:noFill/>
            <a:miter lim="0"/>
            <a:headEnd/>
            <a:tailEnd/>
          </a:ln>
        </p:spPr>
      </p:pic>
      <p:pic>
        <p:nvPicPr>
          <p:cNvPr id="11" name="Picture 2" descr="image.png"/>
          <p:cNvPicPr>
            <a:picLocks noChangeAspect="1"/>
          </p:cNvPicPr>
          <p:nvPr/>
        </p:nvPicPr>
        <p:blipFill>
          <a:blip r:embed="rId4"/>
          <a:srcRect/>
          <a:stretch>
            <a:fillRect/>
          </a:stretch>
        </p:blipFill>
        <p:spPr bwMode="auto">
          <a:xfrm>
            <a:off x="-431800" y="0"/>
            <a:ext cx="7937500" cy="5602288"/>
          </a:xfrm>
          <a:prstGeom prst="rect">
            <a:avLst/>
          </a:prstGeom>
          <a:noFill/>
          <a:ln w="12700" cap="flat" cmpd="sng">
            <a:noFill/>
            <a:prstDash val="solid"/>
            <a:miter lim="0"/>
            <a:headEnd type="none" w="med" len="med"/>
            <a:tailEnd type="none" w="med" len="med"/>
          </a:ln>
          <a:effectLst>
            <a:outerShdw dist="228600" dir="1380001" algn="ctr" rotWithShape="0">
              <a:srgbClr val="000000"/>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1244600" y="0"/>
            <a:ext cx="10464800" cy="1447800"/>
          </a:xfrm>
        </p:spPr>
        <p:txBody>
          <a:bodyPr lIns="0" tIns="0" rIns="0" bIns="0"/>
          <a:lstStyle/>
          <a:p>
            <a:pPr eaLnBrk="1"/>
            <a:r>
              <a:rPr lang="en-US" sz="8000" smtClean="0">
                <a:solidFill>
                  <a:srgbClr val="FF8000"/>
                </a:solidFill>
              </a:rPr>
              <a:t>Coat Colors</a:t>
            </a:r>
          </a:p>
        </p:txBody>
      </p:sp>
      <p:pic>
        <p:nvPicPr>
          <p:cNvPr id="86018" name="Picture 2" descr="Gleska gg outline - Copy.jpg"/>
          <p:cNvPicPr>
            <a:picLocks noChangeAspect="1"/>
          </p:cNvPicPr>
          <p:nvPr/>
        </p:nvPicPr>
        <p:blipFill>
          <a:blip r:embed="rId3"/>
          <a:srcRect l="9607" t="37671" r="7860"/>
          <a:stretch>
            <a:fillRect/>
          </a:stretch>
        </p:blipFill>
        <p:spPr bwMode="auto">
          <a:xfrm>
            <a:off x="7112000" y="5105400"/>
            <a:ext cx="5513388" cy="4633913"/>
          </a:xfrm>
          <a:prstGeom prst="rect">
            <a:avLst/>
          </a:prstGeom>
          <a:noFill/>
          <a:ln w="9525">
            <a:noFill/>
            <a:miter lim="800000"/>
            <a:headEnd/>
            <a:tailEnd/>
          </a:ln>
        </p:spPr>
      </p:pic>
      <p:pic>
        <p:nvPicPr>
          <p:cNvPr id="86019" name="Picture 10" descr="profile judges ed brown.jpg"/>
          <p:cNvPicPr>
            <a:picLocks noChangeAspect="1"/>
          </p:cNvPicPr>
          <p:nvPr/>
        </p:nvPicPr>
        <p:blipFill>
          <a:blip r:embed="rId4"/>
          <a:srcRect/>
          <a:stretch>
            <a:fillRect/>
          </a:stretch>
        </p:blipFill>
        <p:spPr bwMode="auto">
          <a:xfrm>
            <a:off x="7112000" y="1447800"/>
            <a:ext cx="5486400" cy="4114800"/>
          </a:xfrm>
          <a:prstGeom prst="rect">
            <a:avLst/>
          </a:prstGeom>
          <a:noFill/>
          <a:ln w="9525">
            <a:noFill/>
            <a:miter lim="800000"/>
            <a:headEnd/>
            <a:tailEnd/>
          </a:ln>
        </p:spPr>
      </p:pic>
      <p:pic>
        <p:nvPicPr>
          <p:cNvPr id="86020" name="Picture 3" descr="IMG_1201.jpg"/>
          <p:cNvPicPr>
            <a:picLocks noChangeAspect="1"/>
          </p:cNvPicPr>
          <p:nvPr/>
        </p:nvPicPr>
        <p:blipFill>
          <a:blip r:embed="rId5"/>
          <a:srcRect/>
          <a:stretch>
            <a:fillRect/>
          </a:stretch>
        </p:blipFill>
        <p:spPr bwMode="auto">
          <a:xfrm>
            <a:off x="0" y="1524000"/>
            <a:ext cx="5053013" cy="3657600"/>
          </a:xfrm>
          <a:prstGeom prst="rect">
            <a:avLst/>
          </a:prstGeom>
          <a:noFill/>
          <a:ln w="12700">
            <a:noFill/>
            <a:miter lim="0"/>
            <a:headEnd/>
            <a:tailEnd/>
          </a:ln>
        </p:spPr>
      </p:pic>
      <p:pic>
        <p:nvPicPr>
          <p:cNvPr id="86021" name="Picture 3" descr="image.png"/>
          <p:cNvPicPr>
            <a:picLocks noChangeAspect="1"/>
          </p:cNvPicPr>
          <p:nvPr/>
        </p:nvPicPr>
        <p:blipFill>
          <a:blip r:embed="rId6"/>
          <a:srcRect l="32979" t="42664" r="220" b="20538"/>
          <a:stretch>
            <a:fillRect/>
          </a:stretch>
        </p:blipFill>
        <p:spPr bwMode="auto">
          <a:xfrm>
            <a:off x="0" y="5762625"/>
            <a:ext cx="4826000" cy="3990975"/>
          </a:xfrm>
          <a:prstGeom prst="rect">
            <a:avLst/>
          </a:prstGeom>
          <a:noFill/>
          <a:ln w="12700">
            <a:noFill/>
            <a:miter lim="0"/>
            <a:headEnd/>
            <a:tailEnd/>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brown and tan pup.jpg"/>
          <p:cNvPicPr>
            <a:picLocks noChangeAspect="1"/>
          </p:cNvPicPr>
          <p:nvPr/>
        </p:nvPicPr>
        <p:blipFill>
          <a:blip r:embed="rId3"/>
          <a:srcRect/>
          <a:stretch>
            <a:fillRect/>
          </a:stretch>
        </p:blipFill>
        <p:spPr bwMode="auto">
          <a:xfrm>
            <a:off x="177800" y="2819400"/>
            <a:ext cx="4943475" cy="3505200"/>
          </a:xfrm>
          <a:prstGeom prst="rect">
            <a:avLst/>
          </a:prstGeom>
          <a:noFill/>
          <a:ln w="9525">
            <a:noFill/>
            <a:miter lim="800000"/>
            <a:headEnd/>
            <a:tailEnd/>
          </a:ln>
        </p:spPr>
      </p:pic>
      <p:sp>
        <p:nvSpPr>
          <p:cNvPr id="88066" name="Title 4"/>
          <p:cNvSpPr>
            <a:spLocks noGrp="1"/>
          </p:cNvSpPr>
          <p:nvPr>
            <p:ph type="title"/>
          </p:nvPr>
        </p:nvSpPr>
        <p:spPr>
          <a:xfrm>
            <a:off x="177800" y="0"/>
            <a:ext cx="6324600" cy="2311400"/>
          </a:xfrm>
        </p:spPr>
        <p:txBody>
          <a:bodyPr/>
          <a:lstStyle/>
          <a:p>
            <a:pPr eaLnBrk="1"/>
            <a:r>
              <a:rPr lang="en-US" smtClean="0">
                <a:solidFill>
                  <a:srgbClr val="FF0000"/>
                </a:solidFill>
              </a:rPr>
              <a:t>Fading</a:t>
            </a:r>
          </a:p>
        </p:txBody>
      </p:sp>
      <p:sp>
        <p:nvSpPr>
          <p:cNvPr id="88067" name="TextBox 5"/>
          <p:cNvSpPr txBox="1">
            <a:spLocks noChangeArrowheads="1"/>
          </p:cNvSpPr>
          <p:nvPr/>
        </p:nvSpPr>
        <p:spPr bwMode="auto">
          <a:xfrm>
            <a:off x="0" y="6781800"/>
            <a:ext cx="7645400" cy="2678113"/>
          </a:xfrm>
          <a:prstGeom prst="rect">
            <a:avLst/>
          </a:prstGeom>
          <a:gradFill rotWithShape="1">
            <a:gsLst>
              <a:gs pos="0">
                <a:srgbClr val="FF8080"/>
              </a:gs>
              <a:gs pos="50000">
                <a:srgbClr val="FFB3B3"/>
              </a:gs>
              <a:gs pos="100000">
                <a:srgbClr val="FFDADA"/>
              </a:gs>
            </a:gsLst>
            <a:lin ang="13500000" scaled="1"/>
          </a:gradFill>
          <a:ln w="9525">
            <a:noFill/>
            <a:miter lim="800000"/>
            <a:headEnd/>
            <a:tailEnd/>
          </a:ln>
        </p:spPr>
        <p:txBody>
          <a:bodyPr>
            <a:spAutoFit/>
          </a:bodyPr>
          <a:lstStyle/>
          <a:p>
            <a:pPr hangingPunct="0"/>
            <a:r>
              <a:rPr lang="en-US" sz="2800"/>
              <a:t>The colors have a tendency to fade to a more diluted shade as the dog ages, sometimes to such an extent that the brown areas can appear as a silvery/gray roan. </a:t>
            </a:r>
            <a:r>
              <a:rPr lang="en-US" sz="2800" b="1"/>
              <a:t>All colors are equally desirable including faded or diluted colors.-- </a:t>
            </a:r>
            <a:r>
              <a:rPr lang="en-US" sz="2800"/>
              <a:t>AKC Standard</a:t>
            </a:r>
          </a:p>
        </p:txBody>
      </p:sp>
      <p:sp>
        <p:nvSpPr>
          <p:cNvPr id="88068" name="TextBox 6"/>
          <p:cNvSpPr txBox="1">
            <a:spLocks noChangeArrowheads="1"/>
          </p:cNvSpPr>
          <p:nvPr/>
        </p:nvSpPr>
        <p:spPr bwMode="auto">
          <a:xfrm>
            <a:off x="2159000" y="3048000"/>
            <a:ext cx="2606675" cy="400050"/>
          </a:xfrm>
          <a:prstGeom prst="rect">
            <a:avLst/>
          </a:prstGeom>
          <a:noFill/>
          <a:ln w="9525">
            <a:noFill/>
            <a:miter lim="800000"/>
            <a:headEnd/>
            <a:tailEnd/>
          </a:ln>
        </p:spPr>
        <p:txBody>
          <a:bodyPr wrap="none">
            <a:spAutoFit/>
          </a:bodyPr>
          <a:lstStyle/>
          <a:p>
            <a:pPr hangingPunct="0"/>
            <a:r>
              <a:rPr lang="en-US" sz="2000"/>
              <a:t>Brown and tan puppy</a:t>
            </a:r>
          </a:p>
        </p:txBody>
      </p:sp>
      <p:pic>
        <p:nvPicPr>
          <p:cNvPr id="88069" name="Picture 5" descr="image.png"/>
          <p:cNvPicPr>
            <a:picLocks noChangeAspect="1"/>
          </p:cNvPicPr>
          <p:nvPr/>
        </p:nvPicPr>
        <p:blipFill>
          <a:blip r:embed="rId4"/>
          <a:srcRect/>
          <a:stretch>
            <a:fillRect/>
          </a:stretch>
        </p:blipFill>
        <p:spPr bwMode="auto">
          <a:xfrm>
            <a:off x="7296150" y="533400"/>
            <a:ext cx="5708650" cy="4241800"/>
          </a:xfrm>
          <a:prstGeom prst="rect">
            <a:avLst/>
          </a:prstGeom>
          <a:noFill/>
          <a:ln w="12700">
            <a:noFill/>
            <a:miter lim="0"/>
            <a:headEnd/>
            <a:tailEnd/>
          </a:ln>
        </p:spPr>
      </p:pic>
      <p:pic>
        <p:nvPicPr>
          <p:cNvPr id="88070" name="Picture 8" descr="4th-coat-websize faded brown.jpg"/>
          <p:cNvPicPr>
            <a:picLocks noChangeAspect="1"/>
          </p:cNvPicPr>
          <p:nvPr/>
        </p:nvPicPr>
        <p:blipFill>
          <a:blip r:embed="rId5"/>
          <a:srcRect l="14828" r="18050"/>
          <a:stretch>
            <a:fillRect/>
          </a:stretch>
        </p:blipFill>
        <p:spPr bwMode="auto">
          <a:xfrm>
            <a:off x="7820025" y="4572000"/>
            <a:ext cx="5184775" cy="5486400"/>
          </a:xfrm>
          <a:prstGeom prst="rect">
            <a:avLst/>
          </a:prstGeom>
          <a:noFill/>
          <a:ln w="9525">
            <a:noFill/>
            <a:miter lim="800000"/>
            <a:headEnd/>
            <a:tailEnd/>
          </a:ln>
        </p:spPr>
      </p:pic>
      <p:sp>
        <p:nvSpPr>
          <p:cNvPr id="88071" name="TextBox 9"/>
          <p:cNvSpPr txBox="1">
            <a:spLocks noChangeArrowheads="1"/>
          </p:cNvSpPr>
          <p:nvPr/>
        </p:nvSpPr>
        <p:spPr bwMode="auto">
          <a:xfrm>
            <a:off x="9550400" y="1295400"/>
            <a:ext cx="2647950" cy="400050"/>
          </a:xfrm>
          <a:prstGeom prst="rect">
            <a:avLst/>
          </a:prstGeom>
          <a:noFill/>
          <a:ln w="9525">
            <a:noFill/>
            <a:miter lim="800000"/>
            <a:headEnd/>
            <a:tailEnd/>
          </a:ln>
        </p:spPr>
        <p:txBody>
          <a:bodyPr wrap="none">
            <a:spAutoFit/>
          </a:bodyPr>
          <a:lstStyle/>
          <a:p>
            <a:pPr hangingPunct="0"/>
            <a:r>
              <a:rPr lang="en-US" sz="2000" b="1">
                <a:solidFill>
                  <a:schemeClr val="bg1"/>
                </a:solidFill>
              </a:rPr>
              <a:t>Brown and tan adult</a:t>
            </a:r>
          </a:p>
        </p:txBody>
      </p:sp>
      <p:sp>
        <p:nvSpPr>
          <p:cNvPr id="88072" name="TextBox 10"/>
          <p:cNvSpPr txBox="1">
            <a:spLocks noChangeArrowheads="1"/>
          </p:cNvSpPr>
          <p:nvPr/>
        </p:nvSpPr>
        <p:spPr bwMode="auto">
          <a:xfrm>
            <a:off x="5511800" y="5181600"/>
            <a:ext cx="2247900" cy="400050"/>
          </a:xfrm>
          <a:prstGeom prst="rect">
            <a:avLst/>
          </a:prstGeom>
          <a:noFill/>
          <a:ln w="9525">
            <a:noFill/>
            <a:miter lim="800000"/>
            <a:headEnd/>
            <a:tailEnd/>
          </a:ln>
        </p:spPr>
        <p:txBody>
          <a:bodyPr wrap="none">
            <a:spAutoFit/>
          </a:bodyPr>
          <a:lstStyle/>
          <a:p>
            <a:pPr hangingPunct="0"/>
            <a:r>
              <a:rPr lang="en-US" sz="2000" b="1">
                <a:solidFill>
                  <a:schemeClr val="bg1"/>
                </a:solidFill>
              </a:rPr>
              <a:t>What color am I?</a:t>
            </a:r>
          </a:p>
        </p:txBody>
      </p:sp>
      <p:sp>
        <p:nvSpPr>
          <p:cNvPr id="88073" name="TextBox 11"/>
          <p:cNvSpPr txBox="1">
            <a:spLocks noChangeArrowheads="1"/>
          </p:cNvSpPr>
          <p:nvPr/>
        </p:nvSpPr>
        <p:spPr bwMode="auto">
          <a:xfrm>
            <a:off x="8788400" y="685800"/>
            <a:ext cx="2971800" cy="400050"/>
          </a:xfrm>
          <a:prstGeom prst="rect">
            <a:avLst/>
          </a:prstGeom>
          <a:noFill/>
          <a:ln w="9525">
            <a:noFill/>
            <a:miter lim="800000"/>
            <a:headEnd/>
            <a:tailEnd/>
          </a:ln>
        </p:spPr>
        <p:txBody>
          <a:bodyPr>
            <a:spAutoFit/>
          </a:bodyPr>
          <a:lstStyle/>
          <a:p>
            <a:pPr hangingPunct="0"/>
            <a:r>
              <a:rPr lang="en-US" sz="2000" b="1">
                <a:solidFill>
                  <a:schemeClr val="tx1"/>
                </a:solidFill>
              </a:rPr>
              <a:t>Brown and Tan Adult</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pPr eaLnBrk="1"/>
            <a:r>
              <a:rPr lang="en-US" smtClean="0">
                <a:solidFill>
                  <a:srgbClr val="FF0000"/>
                </a:solidFill>
              </a:rPr>
              <a:t>Drastic changes</a:t>
            </a:r>
          </a:p>
        </p:txBody>
      </p:sp>
      <p:pic>
        <p:nvPicPr>
          <p:cNvPr id="90114" name="Picture 2" descr="roan brown and tan puppy.jpg"/>
          <p:cNvPicPr>
            <a:picLocks noChangeAspect="1"/>
          </p:cNvPicPr>
          <p:nvPr/>
        </p:nvPicPr>
        <p:blipFill>
          <a:blip r:embed="rId3"/>
          <a:srcRect/>
          <a:stretch>
            <a:fillRect/>
          </a:stretch>
        </p:blipFill>
        <p:spPr bwMode="auto">
          <a:xfrm>
            <a:off x="558800" y="2286000"/>
            <a:ext cx="3562350" cy="2667000"/>
          </a:xfrm>
          <a:prstGeom prst="rect">
            <a:avLst/>
          </a:prstGeom>
          <a:noFill/>
          <a:ln w="9525">
            <a:noFill/>
            <a:miter lim="800000"/>
            <a:headEnd/>
            <a:tailEnd/>
          </a:ln>
        </p:spPr>
      </p:pic>
      <p:pic>
        <p:nvPicPr>
          <p:cNvPr id="90115" name="Picture 3" descr="roan brown and tan puppy grown up.jpg"/>
          <p:cNvPicPr>
            <a:picLocks noChangeAspect="1"/>
          </p:cNvPicPr>
          <p:nvPr/>
        </p:nvPicPr>
        <p:blipFill>
          <a:blip r:embed="rId4"/>
          <a:srcRect/>
          <a:stretch>
            <a:fillRect/>
          </a:stretch>
        </p:blipFill>
        <p:spPr bwMode="auto">
          <a:xfrm>
            <a:off x="5054600" y="2286000"/>
            <a:ext cx="2705100" cy="2667000"/>
          </a:xfrm>
          <a:prstGeom prst="rect">
            <a:avLst/>
          </a:prstGeom>
          <a:noFill/>
          <a:ln w="9525">
            <a:noFill/>
            <a:miter lim="800000"/>
            <a:headEnd/>
            <a:tailEnd/>
          </a:ln>
        </p:spPr>
      </p:pic>
      <p:pic>
        <p:nvPicPr>
          <p:cNvPr id="90116" name="Picture 4" descr="sable and white puppy.jpg"/>
          <p:cNvPicPr>
            <a:picLocks noChangeAspect="1"/>
          </p:cNvPicPr>
          <p:nvPr/>
        </p:nvPicPr>
        <p:blipFill>
          <a:blip r:embed="rId5"/>
          <a:srcRect l="20833" t="22656" r="3819" b="21094"/>
          <a:stretch>
            <a:fillRect/>
          </a:stretch>
        </p:blipFill>
        <p:spPr bwMode="auto">
          <a:xfrm>
            <a:off x="0" y="5410200"/>
            <a:ext cx="4133850" cy="4114800"/>
          </a:xfrm>
          <a:prstGeom prst="rect">
            <a:avLst/>
          </a:prstGeom>
          <a:noFill/>
          <a:ln w="9525">
            <a:noFill/>
            <a:miter lim="800000"/>
            <a:headEnd/>
            <a:tailEnd/>
          </a:ln>
        </p:spPr>
      </p:pic>
      <p:pic>
        <p:nvPicPr>
          <p:cNvPr id="90117" name="Picture 5" descr="sable and white adult standing.jpg"/>
          <p:cNvPicPr>
            <a:picLocks noChangeAspect="1"/>
          </p:cNvPicPr>
          <p:nvPr/>
        </p:nvPicPr>
        <p:blipFill>
          <a:blip r:embed="rId6"/>
          <a:srcRect l="14085" t="2347"/>
          <a:stretch>
            <a:fillRect/>
          </a:stretch>
        </p:blipFill>
        <p:spPr bwMode="auto">
          <a:xfrm>
            <a:off x="4216400" y="5562600"/>
            <a:ext cx="4648200" cy="3962400"/>
          </a:xfrm>
          <a:prstGeom prst="rect">
            <a:avLst/>
          </a:prstGeom>
          <a:noFill/>
          <a:ln w="9525">
            <a:noFill/>
            <a:miter lim="800000"/>
            <a:headEnd/>
            <a:tailEnd/>
          </a:ln>
        </p:spPr>
      </p:pic>
      <p:pic>
        <p:nvPicPr>
          <p:cNvPr id="90118" name="Picture 6" descr="sable and white adult.jpg"/>
          <p:cNvPicPr>
            <a:picLocks noChangeAspect="1"/>
          </p:cNvPicPr>
          <p:nvPr/>
        </p:nvPicPr>
        <p:blipFill>
          <a:blip r:embed="rId7"/>
          <a:srcRect/>
          <a:stretch>
            <a:fillRect/>
          </a:stretch>
        </p:blipFill>
        <p:spPr bwMode="auto">
          <a:xfrm>
            <a:off x="9072563" y="4098925"/>
            <a:ext cx="3932237" cy="56546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descr="Volo dock diving.jpg"/>
          <p:cNvPicPr>
            <a:picLocks noChangeAspect="1"/>
          </p:cNvPicPr>
          <p:nvPr/>
        </p:nvPicPr>
        <p:blipFill>
          <a:blip r:embed="rId2"/>
          <a:srcRect/>
          <a:stretch>
            <a:fillRect/>
          </a:stretch>
        </p:blipFill>
        <p:spPr bwMode="auto">
          <a:xfrm>
            <a:off x="2097088" y="0"/>
            <a:ext cx="8810625" cy="9753600"/>
          </a:xfrm>
          <a:prstGeom prst="rect">
            <a:avLst/>
          </a:prstGeom>
          <a:noFill/>
          <a:ln w="9525">
            <a:noFill/>
            <a:miter lim="800000"/>
            <a:headEnd/>
            <a:tailEnd/>
          </a:ln>
        </p:spPr>
      </p:pic>
      <p:sp>
        <p:nvSpPr>
          <p:cNvPr id="22530" name="TextBox 4"/>
          <p:cNvSpPr txBox="1">
            <a:spLocks noChangeArrowheads="1"/>
          </p:cNvSpPr>
          <p:nvPr/>
        </p:nvSpPr>
        <p:spPr bwMode="auto">
          <a:xfrm>
            <a:off x="5207000" y="1905000"/>
            <a:ext cx="3398838" cy="584200"/>
          </a:xfrm>
          <a:prstGeom prst="rect">
            <a:avLst/>
          </a:prstGeom>
          <a:noFill/>
          <a:ln w="9525">
            <a:noFill/>
            <a:miter lim="800000"/>
            <a:headEnd/>
            <a:tailEnd/>
          </a:ln>
        </p:spPr>
        <p:txBody>
          <a:bodyPr wrap="none">
            <a:spAutoFit/>
          </a:bodyPr>
          <a:lstStyle/>
          <a:p>
            <a:pPr hangingPunct="0"/>
            <a:r>
              <a:rPr lang="en-US" sz="3200">
                <a:solidFill>
                  <a:srgbClr val="FF0000"/>
                </a:solidFill>
              </a:rPr>
              <a:t> WATER LOVING</a:t>
            </a:r>
            <a:endParaRPr lang="en-US" sz="3200" b="1">
              <a:solidFill>
                <a:srgbClr val="FF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a:r>
              <a:rPr lang="en-US" smtClean="0">
                <a:solidFill>
                  <a:schemeClr val="bg2"/>
                </a:solidFill>
              </a:rPr>
              <a:t>This is NOT Gray!</a:t>
            </a:r>
          </a:p>
        </p:txBody>
      </p:sp>
      <p:pic>
        <p:nvPicPr>
          <p:cNvPr id="92162" name="Picture 2" descr="not grey Fresco.jpg"/>
          <p:cNvPicPr>
            <a:picLocks noChangeAspect="1"/>
          </p:cNvPicPr>
          <p:nvPr/>
        </p:nvPicPr>
        <p:blipFill>
          <a:blip r:embed="rId3"/>
          <a:srcRect/>
          <a:stretch>
            <a:fillRect/>
          </a:stretch>
        </p:blipFill>
        <p:spPr bwMode="auto">
          <a:xfrm>
            <a:off x="177800" y="2133600"/>
            <a:ext cx="3621088" cy="3035300"/>
          </a:xfrm>
          <a:prstGeom prst="rect">
            <a:avLst/>
          </a:prstGeom>
          <a:noFill/>
          <a:ln w="9525">
            <a:noFill/>
            <a:miter lim="800000"/>
            <a:headEnd/>
            <a:tailEnd/>
          </a:ln>
        </p:spPr>
      </p:pic>
      <p:pic>
        <p:nvPicPr>
          <p:cNvPr id="92163" name="Picture 5" descr="image.png"/>
          <p:cNvPicPr>
            <a:picLocks noChangeAspect="1"/>
          </p:cNvPicPr>
          <p:nvPr/>
        </p:nvPicPr>
        <p:blipFill>
          <a:blip r:embed="rId4"/>
          <a:srcRect/>
          <a:stretch>
            <a:fillRect/>
          </a:stretch>
        </p:blipFill>
        <p:spPr bwMode="auto">
          <a:xfrm>
            <a:off x="3302000" y="3048000"/>
            <a:ext cx="5708650" cy="4241800"/>
          </a:xfrm>
          <a:prstGeom prst="rect">
            <a:avLst/>
          </a:prstGeom>
          <a:noFill/>
          <a:ln w="12700">
            <a:noFill/>
            <a:miter lim="0"/>
            <a:headEnd/>
            <a:tailEnd/>
          </a:ln>
        </p:spPr>
      </p:pic>
      <p:pic>
        <p:nvPicPr>
          <p:cNvPr id="92164" name="Picture 4" descr="Remy at National 2019.jpg"/>
          <p:cNvPicPr>
            <a:picLocks noChangeAspect="1"/>
          </p:cNvPicPr>
          <p:nvPr/>
        </p:nvPicPr>
        <p:blipFill>
          <a:blip r:embed="rId5"/>
          <a:srcRect/>
          <a:stretch>
            <a:fillRect/>
          </a:stretch>
        </p:blipFill>
        <p:spPr bwMode="auto">
          <a:xfrm>
            <a:off x="7289800" y="4800600"/>
            <a:ext cx="5715000" cy="4572000"/>
          </a:xfrm>
          <a:prstGeom prst="rect">
            <a:avLst/>
          </a:prstGeom>
          <a:noFill/>
          <a:ln w="9525">
            <a:noFill/>
            <a:miter lim="800000"/>
            <a:headEnd/>
            <a:tailEnd/>
          </a:ln>
        </p:spPr>
      </p:pic>
      <p:sp>
        <p:nvSpPr>
          <p:cNvPr id="92165" name="TextBox 5"/>
          <p:cNvSpPr txBox="1">
            <a:spLocks noChangeArrowheads="1"/>
          </p:cNvSpPr>
          <p:nvPr/>
        </p:nvSpPr>
        <p:spPr bwMode="auto">
          <a:xfrm>
            <a:off x="0" y="7543800"/>
            <a:ext cx="7264400" cy="1570038"/>
          </a:xfrm>
          <a:prstGeom prst="rect">
            <a:avLst/>
          </a:prstGeom>
          <a:noFill/>
          <a:ln w="9525">
            <a:noFill/>
            <a:miter lim="800000"/>
            <a:headEnd/>
            <a:tailEnd/>
          </a:ln>
        </p:spPr>
        <p:txBody>
          <a:bodyPr>
            <a:spAutoFit/>
          </a:bodyPr>
          <a:lstStyle/>
          <a:p>
            <a:pPr hangingPunct="0"/>
            <a:r>
              <a:rPr lang="en-US" sz="2400">
                <a:solidFill>
                  <a:srgbClr val="FF0000"/>
                </a:solidFill>
              </a:rPr>
              <a:t>Hint: Look for a black nose! Lagotto with brown noses are NOT genetically gray, however much</a:t>
            </a:r>
          </a:p>
          <a:p>
            <a:pPr hangingPunct="0"/>
            <a:r>
              <a:rPr lang="en-US" sz="2400">
                <a:solidFill>
                  <a:srgbClr val="FF0000"/>
                </a:solidFill>
              </a:rPr>
              <a:t> they may seem to be frosted, faded or intermingled with white hair.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pPr eaLnBrk="1"/>
            <a:r>
              <a:rPr lang="en-US" smtClean="0">
                <a:solidFill>
                  <a:srgbClr val="FF0000"/>
                </a:solidFill>
              </a:rPr>
              <a:t>CLOSE UP OF BROWN ROAN HAIR NOTICE THE VARIETY OF COLORS THAT MAKE UP TH E COLOR.</a:t>
            </a:r>
          </a:p>
        </p:txBody>
      </p:sp>
      <p:pic>
        <p:nvPicPr>
          <p:cNvPr id="94210" name="Picture Placeholder 4" descr="close up of roan hair.jpg"/>
          <p:cNvPicPr>
            <a:picLocks noGrp="1" noChangeAspect="1"/>
          </p:cNvPicPr>
          <p:nvPr>
            <p:ph type="pic" idx="1"/>
          </p:nvPr>
        </p:nvPicPr>
        <p:blipFill>
          <a:blip r:embed="rId2"/>
          <a:srcRect t="3" b="3"/>
          <a:stretch>
            <a:fillRect/>
          </a:stretch>
        </p:blipFill>
        <p:spPr>
          <a:xfrm>
            <a:off x="2463800" y="914400"/>
            <a:ext cx="7802563" cy="5851525"/>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title"/>
          </p:nvPr>
        </p:nvSpPr>
        <p:spPr>
          <a:xfrm>
            <a:off x="1320800" y="152400"/>
            <a:ext cx="10337800" cy="1803400"/>
          </a:xfrm>
        </p:spPr>
        <p:txBody>
          <a:bodyPr lIns="0" tIns="0" rIns="0" bIns="0"/>
          <a:lstStyle/>
          <a:p>
            <a:pPr eaLnBrk="1"/>
            <a:r>
              <a:rPr lang="en-US" sz="8000" smtClean="0">
                <a:solidFill>
                  <a:srgbClr val="FFC000"/>
                </a:solidFill>
              </a:rPr>
              <a:t>COAT FAULTS</a:t>
            </a:r>
          </a:p>
        </p:txBody>
      </p:sp>
      <p:sp>
        <p:nvSpPr>
          <p:cNvPr id="95234" name="TextBox 8"/>
          <p:cNvSpPr txBox="1">
            <a:spLocks noChangeArrowheads="1"/>
          </p:cNvSpPr>
          <p:nvPr/>
        </p:nvSpPr>
        <p:spPr bwMode="auto">
          <a:xfrm>
            <a:off x="254000" y="3048000"/>
            <a:ext cx="12268200" cy="3786188"/>
          </a:xfrm>
          <a:prstGeom prst="rect">
            <a:avLst/>
          </a:prstGeom>
          <a:solidFill>
            <a:srgbClr val="FF0000"/>
          </a:solidFill>
          <a:ln w="9525">
            <a:noFill/>
            <a:miter lim="800000"/>
            <a:headEnd/>
            <a:tailEnd/>
          </a:ln>
        </p:spPr>
        <p:txBody>
          <a:bodyPr>
            <a:spAutoFit/>
          </a:bodyPr>
          <a:lstStyle/>
          <a:p>
            <a:pPr marL="0" lvl="3" indent="1371600" hangingPunct="0">
              <a:buFont typeface="Arial" charset="0"/>
              <a:buChar char="•"/>
            </a:pPr>
            <a:r>
              <a:rPr lang="en-US" sz="4800">
                <a:solidFill>
                  <a:schemeClr val="tx1"/>
                </a:solidFill>
              </a:rPr>
              <a:t>Coat is wavy, not curly</a:t>
            </a:r>
          </a:p>
          <a:p>
            <a:pPr marL="0" lvl="3" indent="1371600" hangingPunct="0">
              <a:buFont typeface="Arial" charset="0"/>
              <a:buChar char="•"/>
            </a:pPr>
            <a:r>
              <a:rPr lang="en-US" sz="4800">
                <a:solidFill>
                  <a:schemeClr val="tx1"/>
                </a:solidFill>
              </a:rPr>
              <a:t>Coat is over groomed or sculpted</a:t>
            </a:r>
          </a:p>
          <a:p>
            <a:pPr marL="0" lvl="3" indent="1371600" hangingPunct="0">
              <a:buFont typeface="Arial" charset="0"/>
              <a:buChar char="•"/>
            </a:pPr>
            <a:r>
              <a:rPr lang="en-US" sz="4800">
                <a:solidFill>
                  <a:schemeClr val="tx1"/>
                </a:solidFill>
              </a:rPr>
              <a:t>Hair is too short to curl  </a:t>
            </a:r>
          </a:p>
          <a:p>
            <a:pPr marL="0" lvl="3" indent="1371600" hangingPunct="0">
              <a:buFont typeface="Arial" charset="0"/>
              <a:buChar char="•"/>
            </a:pPr>
            <a:r>
              <a:rPr lang="en-US" sz="4800">
                <a:solidFill>
                  <a:schemeClr val="tx1"/>
                </a:solidFill>
              </a:rPr>
              <a:t>Any black or gray in the coat (DQ)</a:t>
            </a:r>
          </a:p>
          <a:p>
            <a:pPr marL="0" lvl="3" indent="1371600" hangingPunct="0"/>
            <a:r>
              <a:rPr lang="en-US" sz="4800" i="1">
                <a:solidFill>
                  <a:schemeClr val="bg1"/>
                </a:solidFill>
              </a:rPr>
              <a:t>Can be the fault of the groomer!</a:t>
            </a:r>
          </a:p>
        </p:txBody>
      </p:sp>
      <p:sp>
        <p:nvSpPr>
          <p:cNvPr id="95235" name="TextBox 4"/>
          <p:cNvSpPr txBox="1">
            <a:spLocks noChangeArrowheads="1"/>
          </p:cNvSpPr>
          <p:nvPr/>
        </p:nvSpPr>
        <p:spPr bwMode="auto">
          <a:xfrm>
            <a:off x="2616200" y="7467600"/>
            <a:ext cx="7362825" cy="708025"/>
          </a:xfrm>
          <a:prstGeom prst="rect">
            <a:avLst/>
          </a:prstGeom>
          <a:noFill/>
          <a:ln w="9525">
            <a:noFill/>
            <a:miter lim="800000"/>
            <a:headEnd/>
            <a:tailEnd/>
          </a:ln>
        </p:spPr>
        <p:txBody>
          <a:bodyPr wrap="none">
            <a:spAutoFit/>
          </a:bodyPr>
          <a:lstStyle/>
          <a:p>
            <a:pPr hangingPunct="0"/>
            <a:r>
              <a:rPr lang="en-US" sz="4000">
                <a:solidFill>
                  <a:schemeClr val="tx1"/>
                </a:solidFill>
              </a:rPr>
              <a:t>Let’s take a look at  some curls.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Grp="1" noChangeArrowheads="1"/>
          </p:cNvSpPr>
          <p:nvPr>
            <p:ph type="title"/>
          </p:nvPr>
        </p:nvSpPr>
        <p:spPr>
          <a:xfrm>
            <a:off x="-203200" y="-215900"/>
            <a:ext cx="13398500" cy="2438400"/>
          </a:xfrm>
        </p:spPr>
        <p:txBody>
          <a:bodyPr lIns="0" tIns="0" rIns="0" bIns="0"/>
          <a:lstStyle/>
          <a:p>
            <a:pPr eaLnBrk="1"/>
            <a:r>
              <a:rPr lang="en-US" sz="8800" smtClean="0">
                <a:solidFill>
                  <a:srgbClr val="FF8000"/>
                </a:solidFill>
              </a:rPr>
              <a:t>Movement and Structure</a:t>
            </a:r>
            <a:endParaRPr lang="en-US" sz="8800" smtClean="0">
              <a:solidFill>
                <a:srgbClr val="000000"/>
              </a:solidFill>
            </a:endParaRPr>
          </a:p>
        </p:txBody>
      </p:sp>
      <p:sp>
        <p:nvSpPr>
          <p:cNvPr id="97282" name="Rectangle 2"/>
          <p:cNvSpPr>
            <a:spLocks/>
          </p:cNvSpPr>
          <p:nvPr/>
        </p:nvSpPr>
        <p:spPr bwMode="auto">
          <a:xfrm>
            <a:off x="5892800" y="2362200"/>
            <a:ext cx="6578600" cy="7386638"/>
          </a:xfrm>
          <a:prstGeom prst="rect">
            <a:avLst/>
          </a:prstGeom>
          <a:noFill/>
          <a:ln w="12700">
            <a:noFill/>
            <a:miter lim="0"/>
            <a:headEnd/>
            <a:tailEnd/>
          </a:ln>
        </p:spPr>
        <p:txBody>
          <a:bodyPr lIns="0" tIns="0" rIns="0" bIns="0" anchor="ctr">
            <a:spAutoFit/>
          </a:bodyPr>
          <a:lstStyle/>
          <a:p>
            <a:pPr algn="ctr" hangingPunct="0"/>
            <a:r>
              <a:rPr lang="en-US" sz="6000">
                <a:solidFill>
                  <a:srgbClr val="FFFF00"/>
                </a:solidFill>
                <a:latin typeface="Helvetica" pitchFamily="34" charset="0"/>
                <a:cs typeface="Helvetica" pitchFamily="34" charset="0"/>
                <a:sym typeface="Helvetica" pitchFamily="34" charset="0"/>
              </a:rPr>
              <a:t>Gait/Movement</a:t>
            </a:r>
          </a:p>
          <a:p>
            <a:pPr hangingPunct="0">
              <a:buFont typeface="Arial" charset="0"/>
              <a:buChar char="•"/>
            </a:pPr>
            <a:r>
              <a:rPr lang="en-US" sz="6000">
                <a:solidFill>
                  <a:srgbClr val="FFFFFF"/>
                </a:solidFill>
                <a:latin typeface="Helvetica" pitchFamily="34" charset="0"/>
                <a:cs typeface="Helvetica" pitchFamily="34" charset="0"/>
                <a:sym typeface="Helvetica" pitchFamily="34" charset="0"/>
              </a:rPr>
              <a:t>Energetic trot with </a:t>
            </a:r>
            <a:r>
              <a:rPr lang="en-US" sz="6000">
                <a:solidFill>
                  <a:srgbClr val="FF0000"/>
                </a:solidFill>
                <a:latin typeface="Helvetica" pitchFamily="34" charset="0"/>
                <a:cs typeface="Helvetica" pitchFamily="34" charset="0"/>
                <a:sym typeface="Helvetica" pitchFamily="34" charset="0"/>
              </a:rPr>
              <a:t>moderate</a:t>
            </a:r>
            <a:r>
              <a:rPr lang="en-US" sz="6000">
                <a:solidFill>
                  <a:srgbClr val="FFFFFF"/>
                </a:solidFill>
                <a:latin typeface="Helvetica" pitchFamily="34" charset="0"/>
                <a:cs typeface="Helvetica" pitchFamily="34" charset="0"/>
                <a:sym typeface="Helvetica" pitchFamily="34" charset="0"/>
              </a:rPr>
              <a:t> reach and drive</a:t>
            </a:r>
          </a:p>
          <a:p>
            <a:pPr hangingPunct="0">
              <a:buFont typeface="Arial" charset="0"/>
              <a:buChar char="•"/>
            </a:pPr>
            <a:r>
              <a:rPr lang="en-US" sz="6000">
                <a:solidFill>
                  <a:srgbClr val="FFFFFF"/>
                </a:solidFill>
                <a:latin typeface="Helvetica" pitchFamily="34" charset="0"/>
                <a:cs typeface="Helvetica" pitchFamily="34" charset="0"/>
                <a:sym typeface="Helvetica" pitchFamily="34" charset="0"/>
              </a:rPr>
              <a:t> Lively and balanced </a:t>
            </a:r>
          </a:p>
          <a:p>
            <a:pPr hangingPunct="0">
              <a:buFont typeface="Arial" charset="0"/>
              <a:buChar char="•"/>
            </a:pPr>
            <a:r>
              <a:rPr lang="en-US" sz="6000">
                <a:solidFill>
                  <a:srgbClr val="FFFFFF"/>
                </a:solidFill>
                <a:latin typeface="Helvetica" pitchFamily="34" charset="0"/>
                <a:cs typeface="Helvetica" pitchFamily="34" charset="0"/>
                <a:sym typeface="Helvetica" pitchFamily="34" charset="0"/>
              </a:rPr>
              <a:t>Always shown at a moderate trot</a:t>
            </a:r>
            <a:endParaRPr lang="en-US" sz="1800"/>
          </a:p>
        </p:txBody>
      </p:sp>
      <p:pic>
        <p:nvPicPr>
          <p:cNvPr id="13315" name="Picture 3" descr="image.png"/>
          <p:cNvPicPr>
            <a:picLocks noChangeAspect="1"/>
          </p:cNvPicPr>
          <p:nvPr/>
        </p:nvPicPr>
        <p:blipFill>
          <a:blip r:embed="rId3"/>
          <a:srcRect l="6954" t="526"/>
          <a:stretch>
            <a:fillRect/>
          </a:stretch>
        </p:blipFill>
        <p:spPr bwMode="auto">
          <a:xfrm>
            <a:off x="330200" y="1981200"/>
            <a:ext cx="5286375" cy="6629400"/>
          </a:xfrm>
          <a:prstGeom prst="rect">
            <a:avLst/>
          </a:prstGeom>
          <a:noFill/>
          <a:ln w="12700" cap="flat" cmpd="sng">
            <a:noFill/>
            <a:prstDash val="solid"/>
            <a:miter lim="0"/>
            <a:headEnd type="none" w="med" len="med"/>
            <a:tailEnd type="none" w="med" len="med"/>
          </a:ln>
          <a:effectLst>
            <a:outerShdw dist="228600" dir="1380001" algn="ctr" rotWithShape="0">
              <a:srgbClr val="000000"/>
            </a:outerShdw>
          </a:effectLst>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image.png"/>
          <p:cNvPicPr>
            <a:picLocks noChangeAspect="1"/>
          </p:cNvPicPr>
          <p:nvPr/>
        </p:nvPicPr>
        <p:blipFill>
          <a:blip r:embed="rId3"/>
          <a:srcRect/>
          <a:stretch>
            <a:fillRect/>
          </a:stretch>
        </p:blipFill>
        <p:spPr bwMode="auto">
          <a:xfrm>
            <a:off x="1092200" y="1676400"/>
            <a:ext cx="4699000" cy="6057900"/>
          </a:xfrm>
          <a:prstGeom prst="rect">
            <a:avLst/>
          </a:prstGeom>
          <a:noFill/>
          <a:ln w="12700" cap="flat" cmpd="sng">
            <a:noFill/>
            <a:prstDash val="solid"/>
            <a:miter lim="0"/>
            <a:headEnd type="none" w="med" len="med"/>
            <a:tailEnd type="none" w="med" len="med"/>
          </a:ln>
          <a:effectLst>
            <a:outerShdw dist="253999" dir="4079997" algn="ctr" rotWithShape="0">
              <a:srgbClr val="000000"/>
            </a:outerShdw>
          </a:effectLst>
        </p:spPr>
      </p:pic>
      <p:pic>
        <p:nvPicPr>
          <p:cNvPr id="16386" name="Picture 2" descr="image.png"/>
          <p:cNvPicPr>
            <a:picLocks noChangeAspect="1"/>
          </p:cNvPicPr>
          <p:nvPr/>
        </p:nvPicPr>
        <p:blipFill>
          <a:blip r:embed="rId4"/>
          <a:srcRect/>
          <a:stretch>
            <a:fillRect/>
          </a:stretch>
        </p:blipFill>
        <p:spPr bwMode="auto">
          <a:xfrm>
            <a:off x="6121400" y="1752600"/>
            <a:ext cx="6619875" cy="6091238"/>
          </a:xfrm>
          <a:prstGeom prst="rect">
            <a:avLst/>
          </a:prstGeom>
          <a:noFill/>
          <a:ln w="12700" cap="flat" cmpd="sng">
            <a:noFill/>
            <a:prstDash val="solid"/>
            <a:miter lim="0"/>
            <a:headEnd type="none" w="med" len="med"/>
            <a:tailEnd type="none" w="med" len="med"/>
          </a:ln>
          <a:effectLst>
            <a:outerShdw dist="253999" dir="4079997" algn="ctr" rotWithShape="0">
              <a:srgbClr val="000000"/>
            </a:outerShdw>
          </a:effectLst>
        </p:spPr>
      </p:pic>
      <p:sp>
        <p:nvSpPr>
          <p:cNvPr id="99331" name="Rectangle 1"/>
          <p:cNvSpPr>
            <a:spLocks noGrp="1" noChangeArrowheads="1"/>
          </p:cNvSpPr>
          <p:nvPr>
            <p:ph type="title"/>
          </p:nvPr>
        </p:nvSpPr>
        <p:spPr>
          <a:xfrm>
            <a:off x="406400" y="-455613"/>
            <a:ext cx="12039600" cy="2422526"/>
          </a:xfrm>
        </p:spPr>
        <p:txBody>
          <a:bodyPr lIns="0" tIns="0" rIns="0" bIns="0"/>
          <a:lstStyle/>
          <a:p>
            <a:pPr eaLnBrk="1"/>
            <a:r>
              <a:rPr lang="en-US" sz="5400" smtClean="0">
                <a:solidFill>
                  <a:srgbClr val="FF8000"/>
                </a:solidFill>
              </a:rPr>
              <a:t>Important Features</a:t>
            </a:r>
            <a:br>
              <a:rPr lang="en-US" sz="5400" smtClean="0">
                <a:solidFill>
                  <a:srgbClr val="FF8000"/>
                </a:solidFill>
              </a:rPr>
            </a:br>
            <a:r>
              <a:rPr lang="en-US" sz="5400" smtClean="0">
                <a:solidFill>
                  <a:srgbClr val="FF8000"/>
                </a:solidFill>
              </a:rPr>
              <a:t>Body Shape and Topline</a:t>
            </a:r>
            <a:endParaRPr lang="en-US" sz="1000" smtClean="0">
              <a:solidFill>
                <a:srgbClr val="000000"/>
              </a:solidFill>
            </a:endParaRPr>
          </a:p>
        </p:txBody>
      </p:sp>
      <p:pic>
        <p:nvPicPr>
          <p:cNvPr id="99332" name="Picture 2" descr="C:\Users\EOLUser\AppData\Local\Microsoft\Windows\Temporary Internet Files\Content.IE5\BZ05BNRA\Kliponious-green-tick[1].png"/>
          <p:cNvPicPr>
            <a:picLocks noChangeAspect="1" noChangeArrowheads="1"/>
          </p:cNvPicPr>
          <p:nvPr/>
        </p:nvPicPr>
        <p:blipFill>
          <a:blip r:embed="rId5"/>
          <a:srcRect/>
          <a:stretch>
            <a:fillRect/>
          </a:stretch>
        </p:blipFill>
        <p:spPr bwMode="auto">
          <a:xfrm>
            <a:off x="11684000" y="1828800"/>
            <a:ext cx="815975" cy="933450"/>
          </a:xfrm>
          <a:prstGeom prst="rect">
            <a:avLst/>
          </a:prstGeom>
          <a:noFill/>
          <a:ln w="9525">
            <a:noFill/>
            <a:miter lim="800000"/>
            <a:headEnd/>
            <a:tailEnd/>
          </a:ln>
        </p:spPr>
      </p:pic>
      <p:pic>
        <p:nvPicPr>
          <p:cNvPr id="99333" name="Picture 3" descr="C:\Users\EOLUser\AppData\Local\Microsoft\Windows\Temporary Internet Files\Content.IE5\BZ05BNRA\500px-RedX.svg[1].png"/>
          <p:cNvPicPr>
            <a:picLocks noChangeAspect="1" noChangeArrowheads="1"/>
          </p:cNvPicPr>
          <p:nvPr/>
        </p:nvPicPr>
        <p:blipFill>
          <a:blip r:embed="rId6"/>
          <a:srcRect/>
          <a:stretch>
            <a:fillRect/>
          </a:stretch>
        </p:blipFill>
        <p:spPr bwMode="auto">
          <a:xfrm>
            <a:off x="8255000" y="1981200"/>
            <a:ext cx="750888" cy="750888"/>
          </a:xfrm>
          <a:prstGeom prst="rect">
            <a:avLst/>
          </a:prstGeom>
          <a:noFill/>
          <a:ln w="9525">
            <a:noFill/>
            <a:miter lim="800000"/>
            <a:headEnd/>
            <a:tailEnd/>
          </a:ln>
        </p:spPr>
      </p:pic>
      <p:pic>
        <p:nvPicPr>
          <p:cNvPr id="99334" name="Picture 3" descr="C:\Users\EOLUser\AppData\Local\Microsoft\Windows\Temporary Internet Files\Content.IE5\BZ05BNRA\500px-RedX.svg[1].png"/>
          <p:cNvPicPr>
            <a:picLocks noChangeAspect="1" noChangeArrowheads="1"/>
          </p:cNvPicPr>
          <p:nvPr/>
        </p:nvPicPr>
        <p:blipFill>
          <a:blip r:embed="rId6"/>
          <a:srcRect/>
          <a:stretch>
            <a:fillRect/>
          </a:stretch>
        </p:blipFill>
        <p:spPr bwMode="auto">
          <a:xfrm>
            <a:off x="8255000" y="3657600"/>
            <a:ext cx="750888" cy="750888"/>
          </a:xfrm>
          <a:prstGeom prst="rect">
            <a:avLst/>
          </a:prstGeom>
          <a:noFill/>
          <a:ln w="9525">
            <a:noFill/>
            <a:miter lim="800000"/>
            <a:headEnd/>
            <a:tailEnd/>
          </a:ln>
        </p:spPr>
      </p:pic>
      <p:pic>
        <p:nvPicPr>
          <p:cNvPr id="99335" name="Picture 3" descr="C:\Users\EOLUser\AppData\Local\Microsoft\Windows\Temporary Internet Files\Content.IE5\BZ05BNRA\500px-RedX.svg[1].png"/>
          <p:cNvPicPr>
            <a:picLocks noChangeAspect="1" noChangeArrowheads="1"/>
          </p:cNvPicPr>
          <p:nvPr/>
        </p:nvPicPr>
        <p:blipFill>
          <a:blip r:embed="rId6"/>
          <a:srcRect/>
          <a:stretch>
            <a:fillRect/>
          </a:stretch>
        </p:blipFill>
        <p:spPr bwMode="auto">
          <a:xfrm>
            <a:off x="8407400" y="5410200"/>
            <a:ext cx="750888" cy="750888"/>
          </a:xfrm>
          <a:prstGeom prst="rect">
            <a:avLst/>
          </a:prstGeom>
          <a:noFill/>
          <a:ln w="9525">
            <a:noFill/>
            <a:miter lim="800000"/>
            <a:headEnd/>
            <a:tailEnd/>
          </a:ln>
        </p:spPr>
      </p:pic>
      <p:pic>
        <p:nvPicPr>
          <p:cNvPr id="99336" name="Picture 3" descr="C:\Users\EOLUser\AppData\Local\Microsoft\Windows\Temporary Internet Files\Content.IE5\BZ05BNRA\500px-RedX.svg[1].png"/>
          <p:cNvPicPr>
            <a:picLocks noChangeAspect="1" noChangeArrowheads="1"/>
          </p:cNvPicPr>
          <p:nvPr/>
        </p:nvPicPr>
        <p:blipFill>
          <a:blip r:embed="rId6"/>
          <a:srcRect/>
          <a:stretch>
            <a:fillRect/>
          </a:stretch>
        </p:blipFill>
        <p:spPr bwMode="auto">
          <a:xfrm>
            <a:off x="11303000" y="5410200"/>
            <a:ext cx="750888" cy="750888"/>
          </a:xfrm>
          <a:prstGeom prst="rect">
            <a:avLst/>
          </a:prstGeom>
          <a:noFill/>
          <a:ln w="9525">
            <a:noFill/>
            <a:miter lim="800000"/>
            <a:headEnd/>
            <a:tailEnd/>
          </a:ln>
        </p:spPr>
      </p:pic>
      <p:pic>
        <p:nvPicPr>
          <p:cNvPr id="99337" name="Picture 3" descr="C:\Users\EOLUser\AppData\Local\Microsoft\Windows\Temporary Internet Files\Content.IE5\BZ05BNRA\500px-RedX.svg[1].png"/>
          <p:cNvPicPr>
            <a:picLocks noChangeAspect="1" noChangeArrowheads="1"/>
          </p:cNvPicPr>
          <p:nvPr/>
        </p:nvPicPr>
        <p:blipFill>
          <a:blip r:embed="rId6"/>
          <a:srcRect/>
          <a:stretch>
            <a:fillRect/>
          </a:stretch>
        </p:blipFill>
        <p:spPr bwMode="auto">
          <a:xfrm>
            <a:off x="11303000" y="3581400"/>
            <a:ext cx="750888" cy="750888"/>
          </a:xfrm>
          <a:prstGeom prst="rect">
            <a:avLst/>
          </a:prstGeom>
          <a:noFill/>
          <a:ln w="9525">
            <a:noFill/>
            <a:miter lim="800000"/>
            <a:headEnd/>
            <a:tailEnd/>
          </a:ln>
        </p:spPr>
      </p:pic>
      <p:pic>
        <p:nvPicPr>
          <p:cNvPr id="99338" name="Picture 3" descr="C:\Users\EOLUser\AppData\Local\Microsoft\Windows\Temporary Internet Files\Content.IE5\BZ05BNRA\500px-RedX.svg[1].png"/>
          <p:cNvPicPr>
            <a:picLocks noChangeAspect="1" noChangeArrowheads="1"/>
          </p:cNvPicPr>
          <p:nvPr/>
        </p:nvPicPr>
        <p:blipFill>
          <a:blip r:embed="rId6"/>
          <a:srcRect/>
          <a:stretch>
            <a:fillRect/>
          </a:stretch>
        </p:blipFill>
        <p:spPr bwMode="auto">
          <a:xfrm>
            <a:off x="3987800" y="1905000"/>
            <a:ext cx="750888" cy="750888"/>
          </a:xfrm>
          <a:prstGeom prst="rect">
            <a:avLst/>
          </a:prstGeom>
          <a:noFill/>
          <a:ln w="9525">
            <a:noFill/>
            <a:miter lim="800000"/>
            <a:headEnd/>
            <a:tailEnd/>
          </a:ln>
        </p:spPr>
      </p:pic>
      <p:pic>
        <p:nvPicPr>
          <p:cNvPr id="99339" name="Picture 3" descr="C:\Users\EOLUser\AppData\Local\Microsoft\Windows\Temporary Internet Files\Content.IE5\BZ05BNRA\500px-RedX.svg[1].png"/>
          <p:cNvPicPr>
            <a:picLocks noChangeAspect="1" noChangeArrowheads="1"/>
          </p:cNvPicPr>
          <p:nvPr/>
        </p:nvPicPr>
        <p:blipFill>
          <a:blip r:embed="rId6"/>
          <a:srcRect/>
          <a:stretch>
            <a:fillRect/>
          </a:stretch>
        </p:blipFill>
        <p:spPr bwMode="auto">
          <a:xfrm>
            <a:off x="4064000" y="4191000"/>
            <a:ext cx="750888" cy="750888"/>
          </a:xfrm>
          <a:prstGeom prst="rect">
            <a:avLst/>
          </a:prstGeom>
          <a:noFill/>
          <a:ln w="9525">
            <a:noFill/>
            <a:miter lim="800000"/>
            <a:headEnd/>
            <a:tailEnd/>
          </a:ln>
        </p:spPr>
      </p:pic>
      <p:pic>
        <p:nvPicPr>
          <p:cNvPr id="99340" name="Picture 3" descr="C:\Users\EOLUser\AppData\Local\Microsoft\Windows\Temporary Internet Files\Content.IE5\BZ05BNRA\500px-RedX.svg[1].png"/>
          <p:cNvPicPr>
            <a:picLocks noChangeAspect="1" noChangeArrowheads="1"/>
          </p:cNvPicPr>
          <p:nvPr/>
        </p:nvPicPr>
        <p:blipFill>
          <a:blip r:embed="rId6"/>
          <a:srcRect/>
          <a:stretch>
            <a:fillRect/>
          </a:stretch>
        </p:blipFill>
        <p:spPr bwMode="auto">
          <a:xfrm>
            <a:off x="4064000" y="5791200"/>
            <a:ext cx="750888" cy="750888"/>
          </a:xfrm>
          <a:prstGeom prst="rect">
            <a:avLst/>
          </a:prstGeom>
          <a:noFill/>
          <a:ln w="9525">
            <a:noFill/>
            <a:miter lim="800000"/>
            <a:headEnd/>
            <a:tailEnd/>
          </a:ln>
        </p:spPr>
      </p:pic>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0400" y="685800"/>
            <a:ext cx="9372600" cy="646113"/>
          </a:xfrm>
          <a:prstGeom prst="rect">
            <a:avLst/>
          </a:prstGeom>
          <a:noFill/>
        </p:spPr>
        <p:style>
          <a:lnRef idx="2">
            <a:schemeClr val="dk1"/>
          </a:lnRef>
          <a:fillRef idx="1">
            <a:schemeClr val="lt1"/>
          </a:fillRef>
          <a:effectRef idx="0">
            <a:schemeClr val="dk1"/>
          </a:effectRef>
          <a:fontRef idx="minor">
            <a:schemeClr val="dk1"/>
          </a:fontRef>
        </p:style>
        <p:txBody>
          <a:bodyPr>
            <a:spAutoFit/>
          </a:bodyPr>
          <a:lstStyle/>
          <a:p>
            <a:pPr algn="ctr" hangingPunct="0">
              <a:defRPr/>
            </a:pPr>
            <a:r>
              <a:rPr lang="en-US" sz="3600" b="1" dirty="0">
                <a:solidFill>
                  <a:srgbClr val="FF0000"/>
                </a:solidFill>
                <a:sym typeface="Gill Sans" charset="0"/>
              </a:rPr>
              <a:t>Some thoughts about Movement</a:t>
            </a:r>
          </a:p>
        </p:txBody>
      </p:sp>
      <p:sp>
        <p:nvSpPr>
          <p:cNvPr id="101378" name="TextBox 3"/>
          <p:cNvSpPr txBox="1">
            <a:spLocks noChangeArrowheads="1"/>
          </p:cNvSpPr>
          <p:nvPr/>
        </p:nvSpPr>
        <p:spPr bwMode="auto">
          <a:xfrm>
            <a:off x="635000" y="1600200"/>
            <a:ext cx="11455400" cy="9572625"/>
          </a:xfrm>
          <a:prstGeom prst="rect">
            <a:avLst/>
          </a:prstGeom>
          <a:noFill/>
          <a:ln w="9525">
            <a:noFill/>
            <a:miter lim="800000"/>
            <a:headEnd/>
            <a:tailEnd/>
          </a:ln>
        </p:spPr>
        <p:txBody>
          <a:bodyPr>
            <a:spAutoFit/>
          </a:bodyPr>
          <a:lstStyle/>
          <a:p>
            <a:pPr hangingPunct="0"/>
            <a:r>
              <a:rPr lang="en-US" sz="2800">
                <a:solidFill>
                  <a:srgbClr val="FF0000"/>
                </a:solidFill>
              </a:rPr>
              <a:t>“You should see the Lagotto moving.…NOT the Lagotto’s HAIR moving.” </a:t>
            </a:r>
          </a:p>
          <a:p>
            <a:pPr hangingPunct="0"/>
            <a:r>
              <a:rPr lang="en-US" sz="2800">
                <a:solidFill>
                  <a:srgbClr val="FF0000"/>
                </a:solidFill>
              </a:rPr>
              <a:t>-Monica Benelli, Il Granaio Dei Malatesta Kennel, Italy</a:t>
            </a:r>
          </a:p>
          <a:p>
            <a:pPr hangingPunct="0"/>
            <a:endParaRPr lang="en-US" sz="2800">
              <a:solidFill>
                <a:srgbClr val="FF0000"/>
              </a:solidFill>
            </a:endParaRPr>
          </a:p>
          <a:p>
            <a:pPr hangingPunct="0"/>
            <a:endParaRPr lang="en-US" sz="2800">
              <a:solidFill>
                <a:srgbClr val="FF0000"/>
              </a:solidFill>
            </a:endParaRPr>
          </a:p>
          <a:p>
            <a:pPr hangingPunct="0"/>
            <a:r>
              <a:rPr lang="en-US" sz="2800">
                <a:solidFill>
                  <a:srgbClr val="FF0000"/>
                </a:solidFill>
              </a:rPr>
              <a:t>“The gait of the Lagotto is characterized by the loose and cheerful trot that reflects the deep, deep joy in performing his function. This is not a hunting dog, and he doesn’t need to run after animals, he doesn’t need to run anywhere---the speed is not his purpose, rather instead a diligent search for truffles.” </a:t>
            </a:r>
          </a:p>
          <a:p>
            <a:pPr hangingPunct="0"/>
            <a:r>
              <a:rPr lang="en-US" sz="2800">
                <a:solidFill>
                  <a:srgbClr val="FF0000"/>
                </a:solidFill>
              </a:rPr>
              <a:t>-Sabina Zdunic Sinkovic, Kan Trace Kennels, Croatia</a:t>
            </a:r>
          </a:p>
          <a:p>
            <a:pPr algn="ctr" hangingPunct="0"/>
            <a:endParaRPr lang="en-US" sz="2800">
              <a:solidFill>
                <a:srgbClr val="FF0000"/>
              </a:solidFill>
            </a:endParaRPr>
          </a:p>
          <a:p>
            <a:pPr algn="ctr" hangingPunct="0"/>
            <a:endParaRPr lang="en-US" sz="2800">
              <a:solidFill>
                <a:srgbClr val="FF0000"/>
              </a:solidFill>
            </a:endParaRPr>
          </a:p>
          <a:p>
            <a:pPr algn="ctr" hangingPunct="0"/>
            <a:endParaRPr lang="en-US" sz="2800">
              <a:solidFill>
                <a:srgbClr val="FF0000"/>
              </a:solidFill>
            </a:endParaRPr>
          </a:p>
          <a:p>
            <a:pPr algn="ctr" hangingPunct="0"/>
            <a:endParaRPr lang="en-US" sz="2800">
              <a:solidFill>
                <a:srgbClr val="FF0000"/>
              </a:solidFill>
            </a:endParaRPr>
          </a:p>
          <a:p>
            <a:pPr algn="ctr" hangingPunct="0"/>
            <a:endParaRPr lang="en-US" sz="2800">
              <a:solidFill>
                <a:srgbClr val="FF0000"/>
              </a:solidFill>
            </a:endParaRPr>
          </a:p>
          <a:p>
            <a:pPr algn="ctr" hangingPunct="0"/>
            <a:endParaRPr lang="en-US" sz="2800">
              <a:solidFill>
                <a:srgbClr val="FF0000"/>
              </a:solidFill>
            </a:endParaRPr>
          </a:p>
          <a:p>
            <a:pPr algn="ctr" hangingPunct="0"/>
            <a:endParaRPr lang="en-US" sz="2800">
              <a:solidFill>
                <a:srgbClr val="FF0000"/>
              </a:solidFill>
            </a:endParaRPr>
          </a:p>
          <a:p>
            <a:pPr algn="ctr" hangingPunct="0"/>
            <a:endParaRPr lang="en-US" sz="2800">
              <a:solidFill>
                <a:srgbClr val="FF0000"/>
              </a:solidFill>
            </a:endParaRPr>
          </a:p>
          <a:p>
            <a:pPr algn="ctr" hangingPunct="0"/>
            <a:endParaRPr lang="en-US" sz="2800">
              <a:solidFill>
                <a:srgbClr val="FF0000"/>
              </a:solidFill>
            </a:endParaRPr>
          </a:p>
          <a:p>
            <a:pPr algn="ctr" hangingPunct="0"/>
            <a:endParaRPr lang="en-US" sz="2800">
              <a:solidFill>
                <a:srgbClr val="FF0000"/>
              </a:solidFill>
            </a:endParaRPr>
          </a:p>
          <a:p>
            <a:pPr algn="ctr" hangingPunct="0"/>
            <a:endParaRPr lang="en-US" sz="2800">
              <a:solidFill>
                <a:srgbClr val="FF0000"/>
              </a:solidFill>
            </a:endParaRPr>
          </a:p>
        </p:txBody>
      </p:sp>
      <p:pic>
        <p:nvPicPr>
          <p:cNvPr id="101379" name="Picture 4" descr="trot image_preview.png"/>
          <p:cNvPicPr>
            <a:picLocks noChangeAspect="1"/>
          </p:cNvPicPr>
          <p:nvPr/>
        </p:nvPicPr>
        <p:blipFill>
          <a:blip r:embed="rId3"/>
          <a:srcRect/>
          <a:stretch>
            <a:fillRect/>
          </a:stretch>
        </p:blipFill>
        <p:spPr bwMode="auto">
          <a:xfrm>
            <a:off x="1854200" y="6719888"/>
            <a:ext cx="3700463" cy="2630487"/>
          </a:xfrm>
          <a:prstGeom prst="rect">
            <a:avLst/>
          </a:prstGeom>
          <a:noFill/>
          <a:ln w="9525">
            <a:noFill/>
            <a:miter lim="800000"/>
            <a:headEnd/>
            <a:tailEnd/>
          </a:ln>
        </p:spPr>
      </p:pic>
      <p:pic>
        <p:nvPicPr>
          <p:cNvPr id="101380" name="Picture 5" descr="cavatore moving.jpg"/>
          <p:cNvPicPr>
            <a:picLocks noChangeAspect="1"/>
          </p:cNvPicPr>
          <p:nvPr/>
        </p:nvPicPr>
        <p:blipFill>
          <a:blip r:embed="rId4"/>
          <a:srcRect l="42223" t="50000" r="1111" b="4443"/>
          <a:stretch>
            <a:fillRect/>
          </a:stretch>
        </p:blipFill>
        <p:spPr bwMode="auto">
          <a:xfrm>
            <a:off x="7112000" y="6400800"/>
            <a:ext cx="3886200" cy="31242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descr="Orcia shoot 416.JPG"/>
          <p:cNvPicPr>
            <a:picLocks noChangeAspect="1"/>
          </p:cNvPicPr>
          <p:nvPr/>
        </p:nvPicPr>
        <p:blipFill>
          <a:blip r:embed="rId3"/>
          <a:srcRect/>
          <a:stretch>
            <a:fillRect/>
          </a:stretch>
        </p:blipFill>
        <p:spPr bwMode="auto">
          <a:xfrm>
            <a:off x="2159000" y="228600"/>
            <a:ext cx="8720138" cy="6959600"/>
          </a:xfrm>
          <a:prstGeom prst="rect">
            <a:avLst/>
          </a:prstGeom>
          <a:noFill/>
          <a:ln w="9525">
            <a:noFill/>
            <a:miter lim="800000"/>
            <a:headEnd/>
            <a:tailEnd/>
          </a:ln>
        </p:spPr>
      </p:pic>
      <p:sp>
        <p:nvSpPr>
          <p:cNvPr id="103426" name="TextBox 2"/>
          <p:cNvSpPr txBox="1">
            <a:spLocks noChangeArrowheads="1"/>
          </p:cNvSpPr>
          <p:nvPr/>
        </p:nvSpPr>
        <p:spPr bwMode="auto">
          <a:xfrm>
            <a:off x="290513" y="7391400"/>
            <a:ext cx="12714287" cy="1938338"/>
          </a:xfrm>
          <a:prstGeom prst="rect">
            <a:avLst/>
          </a:prstGeom>
          <a:noFill/>
          <a:ln w="9525">
            <a:noFill/>
            <a:miter lim="800000"/>
            <a:headEnd/>
            <a:tailEnd/>
          </a:ln>
        </p:spPr>
        <p:txBody>
          <a:bodyPr wrap="none">
            <a:spAutoFit/>
          </a:bodyPr>
          <a:lstStyle/>
          <a:p>
            <a:pPr hangingPunct="0"/>
            <a:r>
              <a:rPr lang="en-US" sz="2400" b="1">
                <a:solidFill>
                  <a:srgbClr val="FF0000"/>
                </a:solidFill>
              </a:rPr>
              <a:t>At a walk, the dog’s legs are parallel and never wider than the dog’s shoulder</a:t>
            </a:r>
          </a:p>
          <a:p>
            <a:pPr hangingPunct="0"/>
            <a:r>
              <a:rPr lang="en-US" sz="2400" b="1">
                <a:solidFill>
                  <a:srgbClr val="FF0000"/>
                </a:solidFill>
              </a:rPr>
              <a:t>At increased speed, the legs converge and the neck moves slightly lower and forward</a:t>
            </a:r>
          </a:p>
          <a:p>
            <a:pPr hangingPunct="0"/>
            <a:r>
              <a:rPr lang="en-US" sz="2400" b="1">
                <a:solidFill>
                  <a:srgbClr val="FF0000"/>
                </a:solidFill>
              </a:rPr>
              <a:t>He does not over reach</a:t>
            </a:r>
          </a:p>
          <a:p>
            <a:pPr hangingPunct="0"/>
            <a:r>
              <a:rPr lang="en-US" sz="2400" b="1">
                <a:solidFill>
                  <a:srgbClr val="FF0000"/>
                </a:solidFill>
              </a:rPr>
              <a:t>He does not single track</a:t>
            </a:r>
          </a:p>
          <a:p>
            <a:pPr hangingPunct="0"/>
            <a:r>
              <a:rPr lang="en-US" sz="2400" b="1">
                <a:solidFill>
                  <a:srgbClr val="FF0000"/>
                </a:solidFill>
              </a:rPr>
              <a:t>He should never be shown in an elongated trot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https://lh3.googleusercontent.com/bDV8v4q4tx9gon_-k06mUcN1VJh-sLOlFqz8TX9VG78Z77Lw223MgktJqw5T2_XLRvdek93_p5NUyev8ZelVarGvEs1uzmf_Jh2maZmWKaSbjJ8vf5fd6e2_9TZ8FblRY8PjEOBrtqb9FTnHcw"/>
          <p:cNvPicPr>
            <a:picLocks noChangeAspect="1" noChangeArrowheads="1"/>
          </p:cNvPicPr>
          <p:nvPr/>
        </p:nvPicPr>
        <p:blipFill>
          <a:blip r:embed="rId3"/>
          <a:srcRect/>
          <a:stretch>
            <a:fillRect/>
          </a:stretch>
        </p:blipFill>
        <p:spPr bwMode="auto">
          <a:xfrm>
            <a:off x="330200" y="947738"/>
            <a:ext cx="5222875" cy="4230687"/>
          </a:xfrm>
          <a:prstGeom prst="rect">
            <a:avLst/>
          </a:prstGeom>
          <a:noFill/>
          <a:ln w="9525">
            <a:noFill/>
            <a:miter lim="800000"/>
            <a:headEnd/>
            <a:tailEnd/>
          </a:ln>
        </p:spPr>
      </p:pic>
      <p:pic>
        <p:nvPicPr>
          <p:cNvPr id="105474" name="Picture 4" descr="https://lh4.googleusercontent.com/7besM_d62SAJWzV5GzntLvqrBwQWF8EqIuq_vTksmXpnGRyOZmMwhPpD8MnHjEF8-oMZObsLQ6BSeE4opr55wwhhWUiCvpY_Ot3iHWxJ0qSPOfqnRAym706-eYnFf5TllTYpvU5wEriOEPCcaQ"/>
          <p:cNvPicPr>
            <a:picLocks noChangeAspect="1" noChangeArrowheads="1"/>
          </p:cNvPicPr>
          <p:nvPr/>
        </p:nvPicPr>
        <p:blipFill>
          <a:blip r:embed="rId4"/>
          <a:srcRect/>
          <a:stretch>
            <a:fillRect/>
          </a:stretch>
        </p:blipFill>
        <p:spPr bwMode="auto">
          <a:xfrm>
            <a:off x="7721600" y="4945063"/>
            <a:ext cx="5121275" cy="3967162"/>
          </a:xfrm>
          <a:prstGeom prst="rect">
            <a:avLst/>
          </a:prstGeom>
          <a:noFill/>
          <a:ln w="9525">
            <a:noFill/>
            <a:miter lim="800000"/>
            <a:headEnd/>
            <a:tailEnd/>
          </a:ln>
        </p:spPr>
      </p:pic>
      <p:sp>
        <p:nvSpPr>
          <p:cNvPr id="105475" name="TextBox 7"/>
          <p:cNvSpPr txBox="1">
            <a:spLocks noChangeArrowheads="1"/>
          </p:cNvSpPr>
          <p:nvPr/>
        </p:nvSpPr>
        <p:spPr bwMode="auto">
          <a:xfrm>
            <a:off x="330200" y="5638800"/>
            <a:ext cx="5402263" cy="3108325"/>
          </a:xfrm>
          <a:prstGeom prst="rect">
            <a:avLst/>
          </a:prstGeom>
          <a:noFill/>
          <a:ln w="9525">
            <a:noFill/>
            <a:miter lim="800000"/>
            <a:headEnd/>
            <a:tailEnd/>
          </a:ln>
        </p:spPr>
        <p:txBody>
          <a:bodyPr wrap="none">
            <a:spAutoFit/>
          </a:bodyPr>
          <a:lstStyle/>
          <a:p>
            <a:pPr hangingPunct="0"/>
            <a:r>
              <a:rPr lang="en-US" sz="3600" b="1">
                <a:solidFill>
                  <a:srgbClr val="FF0000"/>
                </a:solidFill>
              </a:rPr>
              <a:t>SIZE AND SUBSTANCE</a:t>
            </a:r>
            <a:r>
              <a:rPr lang="en-US" sz="3200">
                <a:solidFill>
                  <a:srgbClr val="FF0000"/>
                </a:solidFill>
              </a:rPr>
              <a:t>:</a:t>
            </a:r>
          </a:p>
          <a:p>
            <a:pPr hangingPunct="0"/>
            <a:r>
              <a:rPr lang="en-US" sz="3200">
                <a:solidFill>
                  <a:srgbClr val="FF0000"/>
                </a:solidFill>
              </a:rPr>
              <a:t>Males: 16.5-19.5 inches</a:t>
            </a:r>
          </a:p>
          <a:p>
            <a:pPr hangingPunct="0"/>
            <a:r>
              <a:rPr lang="en-US" sz="3200">
                <a:solidFill>
                  <a:srgbClr val="FF0000"/>
                </a:solidFill>
              </a:rPr>
              <a:t>Females 15.5-18.5 inches</a:t>
            </a:r>
          </a:p>
          <a:p>
            <a:pPr hangingPunct="0"/>
            <a:r>
              <a:rPr lang="en-US" sz="3200">
                <a:solidFill>
                  <a:srgbClr val="FF0000"/>
                </a:solidFill>
              </a:rPr>
              <a:t>Males 28-35 pounds</a:t>
            </a:r>
          </a:p>
          <a:p>
            <a:pPr hangingPunct="0"/>
            <a:r>
              <a:rPr lang="en-US" sz="3200">
                <a:solidFill>
                  <a:srgbClr val="FF0000"/>
                </a:solidFill>
              </a:rPr>
              <a:t>Females 24-31 pounds</a:t>
            </a:r>
          </a:p>
          <a:p>
            <a:pPr hangingPunct="0"/>
            <a:r>
              <a:rPr lang="en-US" sz="3200">
                <a:solidFill>
                  <a:srgbClr val="FF0000"/>
                </a:solidFill>
              </a:rPr>
              <a:t>MODERATE BONE</a:t>
            </a:r>
          </a:p>
        </p:txBody>
      </p:sp>
      <p:sp>
        <p:nvSpPr>
          <p:cNvPr id="105476" name="TextBox 8"/>
          <p:cNvSpPr txBox="1">
            <a:spLocks noChangeArrowheads="1"/>
          </p:cNvSpPr>
          <p:nvPr/>
        </p:nvSpPr>
        <p:spPr bwMode="auto">
          <a:xfrm>
            <a:off x="5664200" y="1752600"/>
            <a:ext cx="7340600" cy="2678113"/>
          </a:xfrm>
          <a:prstGeom prst="rect">
            <a:avLst/>
          </a:prstGeom>
          <a:noFill/>
          <a:ln w="9525">
            <a:noFill/>
            <a:miter lim="800000"/>
            <a:headEnd/>
            <a:tailEnd/>
          </a:ln>
        </p:spPr>
        <p:txBody>
          <a:bodyPr>
            <a:spAutoFit/>
          </a:bodyPr>
          <a:lstStyle/>
          <a:p>
            <a:pPr hangingPunct="0">
              <a:buFont typeface="Arial" charset="0"/>
              <a:buChar char="•"/>
            </a:pPr>
            <a:r>
              <a:rPr lang="en-US" sz="2800">
                <a:solidFill>
                  <a:srgbClr val="FF0000"/>
                </a:solidFill>
              </a:rPr>
              <a:t>Measured from prosternum to ischium  and from wither to floor</a:t>
            </a:r>
          </a:p>
          <a:p>
            <a:pPr hangingPunct="0">
              <a:buFont typeface="Arial" charset="0"/>
              <a:buChar char="•"/>
            </a:pPr>
            <a:r>
              <a:rPr lang="en-US" sz="2800">
                <a:solidFill>
                  <a:srgbClr val="FF0000"/>
                </a:solidFill>
              </a:rPr>
              <a:t>Elbow directly below rear edge of scapula</a:t>
            </a:r>
          </a:p>
          <a:p>
            <a:pPr hangingPunct="0">
              <a:buFont typeface="Arial" charset="0"/>
              <a:buChar char="•"/>
            </a:pPr>
            <a:r>
              <a:rPr lang="en-US" sz="2800">
                <a:solidFill>
                  <a:srgbClr val="FF0000"/>
                </a:solidFill>
              </a:rPr>
              <a:t>Body depth (wither to elbow is 44%; </a:t>
            </a:r>
          </a:p>
          <a:p>
            <a:pPr hangingPunct="0">
              <a:buFont typeface="Arial" charset="0"/>
              <a:buChar char="•"/>
            </a:pPr>
            <a:r>
              <a:rPr lang="en-US" sz="2800">
                <a:solidFill>
                  <a:srgbClr val="FF0000"/>
                </a:solidFill>
              </a:rPr>
              <a:t>Leg (elbow to ground is 56% of total height</a:t>
            </a:r>
          </a:p>
          <a:p>
            <a:pPr hangingPunct="0">
              <a:buFont typeface="Arial" charset="0"/>
              <a:buChar char="•"/>
            </a:pPr>
            <a:r>
              <a:rPr lang="en-US" sz="2800">
                <a:solidFill>
                  <a:srgbClr val="FF0000"/>
                </a:solidFill>
              </a:rPr>
              <a:t>Head slightly longer than neck</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6" descr="https://lh5.googleusercontent.com/8aml280rOsuygZvdeMhEVwE3EdAIOn9-S_0RwPxG8XeqiFHiCRos8idFI1xpG5da6mdAdMFNyAphdQcBUtMTnDsOxyz82jxmGUvW6BqsEa34j9f3gwKlW8Rdr2sjThwmQnAWbnUFyEelJWfOPA"/>
          <p:cNvPicPr>
            <a:picLocks noChangeAspect="1" noChangeArrowheads="1"/>
          </p:cNvPicPr>
          <p:nvPr/>
        </p:nvPicPr>
        <p:blipFill>
          <a:blip r:embed="rId3"/>
          <a:srcRect/>
          <a:stretch>
            <a:fillRect/>
          </a:stretch>
        </p:blipFill>
        <p:spPr bwMode="auto">
          <a:xfrm>
            <a:off x="1354138" y="914400"/>
            <a:ext cx="10952162" cy="821055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8" descr="https://lh3.googleusercontent.com/bT14sO9m3ZQv5QlKhEo-gIRKMgaTEWBqjqCIlbigyyq7lEZkqLVMlHDg3qmuTyUqNsQgrB6b6L5AMzKlaeHUoc-cGWWxpzxchLzP5J4sgiOeAwCqOkALIIw6vpIQ6Gxw8blUs6P7xuI3Mb5Ggw"/>
          <p:cNvPicPr>
            <a:picLocks noChangeAspect="1" noChangeArrowheads="1"/>
          </p:cNvPicPr>
          <p:nvPr/>
        </p:nvPicPr>
        <p:blipFill>
          <a:blip r:embed="rId2"/>
          <a:srcRect/>
          <a:stretch>
            <a:fillRect/>
          </a:stretch>
        </p:blipFill>
        <p:spPr bwMode="auto">
          <a:xfrm>
            <a:off x="5588000" y="1868488"/>
            <a:ext cx="5426075" cy="4159250"/>
          </a:xfrm>
          <a:prstGeom prst="rect">
            <a:avLst/>
          </a:prstGeom>
          <a:noFill/>
          <a:ln w="9525">
            <a:noFill/>
            <a:miter lim="800000"/>
            <a:headEnd/>
            <a:tailEnd/>
          </a:ln>
        </p:spPr>
      </p:pic>
      <p:sp>
        <p:nvSpPr>
          <p:cNvPr id="109570" name="TextBox 4"/>
          <p:cNvSpPr txBox="1">
            <a:spLocks noChangeArrowheads="1"/>
          </p:cNvSpPr>
          <p:nvPr/>
        </p:nvSpPr>
        <p:spPr bwMode="auto">
          <a:xfrm>
            <a:off x="0" y="5257800"/>
            <a:ext cx="10625138" cy="3786188"/>
          </a:xfrm>
          <a:prstGeom prst="rect">
            <a:avLst/>
          </a:prstGeom>
          <a:noFill/>
          <a:ln w="9525">
            <a:noFill/>
            <a:miter lim="800000"/>
            <a:headEnd/>
            <a:tailEnd/>
          </a:ln>
        </p:spPr>
        <p:txBody>
          <a:bodyPr wrap="none">
            <a:spAutoFit/>
          </a:bodyPr>
          <a:lstStyle/>
          <a:p>
            <a:pPr hangingPunct="0">
              <a:buFont typeface="Arial" charset="0"/>
              <a:buChar char="•"/>
            </a:pPr>
            <a:r>
              <a:rPr lang="en-US" sz="4000" b="1">
                <a:solidFill>
                  <a:srgbClr val="FF0000"/>
                </a:solidFill>
              </a:rPr>
              <a:t>Pronounced wither</a:t>
            </a:r>
          </a:p>
          <a:p>
            <a:pPr hangingPunct="0">
              <a:buFont typeface="Arial" charset="0"/>
              <a:buChar char="•"/>
            </a:pPr>
            <a:r>
              <a:rPr lang="en-US" sz="4000" b="1">
                <a:solidFill>
                  <a:srgbClr val="FF0000"/>
                </a:solidFill>
              </a:rPr>
              <a:t>Straight Back</a:t>
            </a:r>
          </a:p>
          <a:p>
            <a:pPr hangingPunct="0">
              <a:buFont typeface="Arial" charset="0"/>
              <a:buChar char="•"/>
            </a:pPr>
            <a:r>
              <a:rPr lang="en-US" sz="4000" b="1">
                <a:solidFill>
                  <a:srgbClr val="FF0000"/>
                </a:solidFill>
              </a:rPr>
              <a:t>Slightly sloping croup</a:t>
            </a:r>
          </a:p>
          <a:p>
            <a:pPr hangingPunct="0">
              <a:buFont typeface="Arial" charset="0"/>
              <a:buChar char="•"/>
            </a:pPr>
            <a:r>
              <a:rPr lang="en-US" sz="4000" b="1">
                <a:solidFill>
                  <a:srgbClr val="FF0000"/>
                </a:solidFill>
              </a:rPr>
              <a:t>Loin as wide as it is long</a:t>
            </a:r>
          </a:p>
          <a:p>
            <a:pPr hangingPunct="0">
              <a:buFont typeface="Arial" charset="0"/>
              <a:buChar char="•"/>
            </a:pPr>
            <a:r>
              <a:rPr lang="en-US" sz="4000" b="1">
                <a:solidFill>
                  <a:srgbClr val="FF0000"/>
                </a:solidFill>
              </a:rPr>
              <a:t>Foreleg vertical, pasterns slightly sloping.</a:t>
            </a:r>
          </a:p>
          <a:p>
            <a:pPr hangingPunct="0">
              <a:buFont typeface="Arial" charset="0"/>
              <a:buChar char="•"/>
            </a:pPr>
            <a:r>
              <a:rPr lang="en-US" sz="4000" b="1">
                <a:solidFill>
                  <a:srgbClr val="FF0000"/>
                </a:solidFill>
              </a:rPr>
              <a:t>Rear pastern vertical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descr="LIra Barn hunt2.jpeg"/>
          <p:cNvPicPr>
            <a:picLocks noChangeAspect="1"/>
          </p:cNvPicPr>
          <p:nvPr/>
        </p:nvPicPr>
        <p:blipFill>
          <a:blip r:embed="rId2"/>
          <a:srcRect/>
          <a:stretch>
            <a:fillRect/>
          </a:stretch>
        </p:blipFill>
        <p:spPr bwMode="auto">
          <a:xfrm>
            <a:off x="406400" y="809625"/>
            <a:ext cx="12192000" cy="8134350"/>
          </a:xfrm>
          <a:prstGeom prst="rect">
            <a:avLst/>
          </a:prstGeom>
          <a:noFill/>
          <a:ln w="9525">
            <a:noFill/>
            <a:miter lim="800000"/>
            <a:headEnd/>
            <a:tailEnd/>
          </a:ln>
        </p:spPr>
      </p:pic>
      <p:sp>
        <p:nvSpPr>
          <p:cNvPr id="23554" name="TextBox 4"/>
          <p:cNvSpPr txBox="1">
            <a:spLocks noChangeArrowheads="1"/>
          </p:cNvSpPr>
          <p:nvPr/>
        </p:nvSpPr>
        <p:spPr bwMode="auto">
          <a:xfrm>
            <a:off x="4521200" y="1524000"/>
            <a:ext cx="8105775" cy="584200"/>
          </a:xfrm>
          <a:prstGeom prst="rect">
            <a:avLst/>
          </a:prstGeom>
          <a:noFill/>
          <a:ln w="9525">
            <a:noFill/>
            <a:miter lim="800000"/>
            <a:headEnd/>
            <a:tailEnd/>
          </a:ln>
        </p:spPr>
        <p:txBody>
          <a:bodyPr wrap="none">
            <a:spAutoFit/>
          </a:bodyPr>
          <a:lstStyle/>
          <a:p>
            <a:pPr hangingPunct="0"/>
            <a:r>
              <a:rPr lang="en-US" sz="3200" b="1">
                <a:solidFill>
                  <a:srgbClr val="FF0000"/>
                </a:solidFill>
              </a:rPr>
              <a:t>AND THEY LOVE TO USE THEIR NOSE…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png"/>
          <p:cNvPicPr>
            <a:picLocks noChangeAspect="1"/>
          </p:cNvPicPr>
          <p:nvPr/>
        </p:nvPicPr>
        <p:blipFill>
          <a:blip r:embed="rId3"/>
          <a:srcRect/>
          <a:stretch>
            <a:fillRect/>
          </a:stretch>
        </p:blipFill>
        <p:spPr bwMode="auto">
          <a:xfrm>
            <a:off x="6070600" y="76200"/>
            <a:ext cx="6299200" cy="9429750"/>
          </a:xfrm>
          <a:prstGeom prst="rect">
            <a:avLst/>
          </a:prstGeom>
          <a:noFill/>
          <a:ln w="12700" cap="flat" cmpd="sng">
            <a:noFill/>
            <a:prstDash val="solid"/>
            <a:miter lim="0"/>
            <a:headEnd type="none" w="med" len="med"/>
            <a:tailEnd type="none" w="med" len="med"/>
          </a:ln>
          <a:effectLst>
            <a:outerShdw dist="253999" dir="4079997" algn="ctr" rotWithShape="0">
              <a:srgbClr val="000000"/>
            </a:outerShdw>
          </a:effectLst>
        </p:spPr>
      </p:pic>
      <p:sp>
        <p:nvSpPr>
          <p:cNvPr id="110594" name="Rectangle 1"/>
          <p:cNvSpPr>
            <a:spLocks noGrp="1" noChangeArrowheads="1"/>
          </p:cNvSpPr>
          <p:nvPr>
            <p:ph type="title"/>
          </p:nvPr>
        </p:nvSpPr>
        <p:spPr>
          <a:xfrm>
            <a:off x="6197600" y="152400"/>
            <a:ext cx="5638800" cy="2513013"/>
          </a:xfrm>
        </p:spPr>
        <p:txBody>
          <a:bodyPr lIns="0" tIns="0" rIns="0" bIns="0"/>
          <a:lstStyle/>
          <a:p>
            <a:pPr eaLnBrk="1"/>
            <a:r>
              <a:rPr lang="en-US" sz="5400" smtClean="0">
                <a:solidFill>
                  <a:srgbClr val="FF8000"/>
                </a:solidFill>
              </a:rPr>
              <a:t>Tail Set</a:t>
            </a:r>
            <a:endParaRPr lang="en-US" sz="1000" smtClean="0">
              <a:solidFill>
                <a:srgbClr val="000000"/>
              </a:solidFill>
            </a:endParaRPr>
          </a:p>
        </p:txBody>
      </p:sp>
      <p:pic>
        <p:nvPicPr>
          <p:cNvPr id="110595" name="Picture 4" descr="bad tail set.jpg"/>
          <p:cNvPicPr>
            <a:picLocks noChangeAspect="1"/>
          </p:cNvPicPr>
          <p:nvPr/>
        </p:nvPicPr>
        <p:blipFill>
          <a:blip r:embed="rId4"/>
          <a:srcRect l="12222" t="20000" r="21111" b="29167"/>
          <a:stretch>
            <a:fillRect/>
          </a:stretch>
        </p:blipFill>
        <p:spPr bwMode="auto">
          <a:xfrm>
            <a:off x="711200" y="2209800"/>
            <a:ext cx="4572000" cy="4648200"/>
          </a:xfrm>
          <a:prstGeom prst="rect">
            <a:avLst/>
          </a:prstGeom>
          <a:noFill/>
          <a:ln w="9525">
            <a:noFill/>
            <a:miter lim="800000"/>
            <a:headEnd/>
            <a:tailEnd/>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pPr eaLnBrk="1"/>
            <a:r>
              <a:rPr lang="en-US" smtClean="0">
                <a:solidFill>
                  <a:srgbClr val="C00000"/>
                </a:solidFill>
              </a:rPr>
              <a:t>Tail carriage</a:t>
            </a:r>
          </a:p>
        </p:txBody>
      </p:sp>
      <p:pic>
        <p:nvPicPr>
          <p:cNvPr id="112642" name="Picture 2" descr="NoSI tail sets.jpg"/>
          <p:cNvPicPr>
            <a:picLocks noChangeAspect="1"/>
          </p:cNvPicPr>
          <p:nvPr/>
        </p:nvPicPr>
        <p:blipFill>
          <a:blip r:embed="rId3"/>
          <a:srcRect l="13503" t="32333" r="31065"/>
          <a:stretch>
            <a:fillRect/>
          </a:stretch>
        </p:blipFill>
        <p:spPr bwMode="auto">
          <a:xfrm>
            <a:off x="6045200" y="2209800"/>
            <a:ext cx="5943600" cy="6834188"/>
          </a:xfrm>
          <a:prstGeom prst="rect">
            <a:avLst/>
          </a:prstGeom>
          <a:noFill/>
          <a:ln w="9525">
            <a:noFill/>
            <a:miter lim="800000"/>
            <a:headEnd/>
            <a:tailEnd/>
          </a:ln>
        </p:spPr>
      </p:pic>
      <p:sp>
        <p:nvSpPr>
          <p:cNvPr id="112643" name="TextBox 3"/>
          <p:cNvSpPr txBox="1">
            <a:spLocks noChangeArrowheads="1"/>
          </p:cNvSpPr>
          <p:nvPr/>
        </p:nvSpPr>
        <p:spPr bwMode="auto">
          <a:xfrm rot="10800000" flipV="1">
            <a:off x="254000" y="2511425"/>
            <a:ext cx="5638800" cy="5816600"/>
          </a:xfrm>
          <a:prstGeom prst="rect">
            <a:avLst/>
          </a:prstGeom>
          <a:noFill/>
          <a:ln w="9525">
            <a:noFill/>
            <a:miter lim="800000"/>
            <a:headEnd/>
            <a:tailEnd/>
          </a:ln>
        </p:spPr>
        <p:txBody>
          <a:bodyPr>
            <a:spAutoFit/>
          </a:bodyPr>
          <a:lstStyle/>
          <a:p>
            <a:pPr hangingPunct="0"/>
            <a:r>
              <a:rPr lang="en-US"/>
              <a:t> </a:t>
            </a:r>
            <a:r>
              <a:rPr lang="en-US">
                <a:solidFill>
                  <a:schemeClr val="tx1"/>
                </a:solidFill>
              </a:rPr>
              <a:t>”</a:t>
            </a:r>
            <a:r>
              <a:rPr lang="en-US" sz="2000" b="1">
                <a:solidFill>
                  <a:schemeClr val="tx1"/>
                </a:solidFill>
              </a:rPr>
              <a:t>In my opinion, one thing of fundamental importance is that the characteristics of the rump are respected and therefore that this is long and inclined at 25 ° / 30 °. </a:t>
            </a:r>
            <a:r>
              <a:rPr lang="en-US" sz="2000" b="1">
                <a:solidFill>
                  <a:srgbClr val="C00000"/>
                </a:solidFill>
              </a:rPr>
              <a:t>If the croup is correct, the tail cannot be inserted high and therefore it cannot be carried on the back, but it can be carried, correctly, over the line of the back.</a:t>
            </a:r>
          </a:p>
          <a:p>
            <a:pPr hangingPunct="0"/>
            <a:r>
              <a:rPr lang="en-US" sz="2000" b="1">
                <a:solidFill>
                  <a:schemeClr val="tx1"/>
                </a:solidFill>
              </a:rPr>
              <a:t>The following is an image that wants to illustrate various types of carriage, indicating the correct ones and the wrong ones:</a:t>
            </a:r>
          </a:p>
          <a:p>
            <a:pPr hangingPunct="0"/>
            <a:endParaRPr lang="en-US" sz="2000" b="1">
              <a:solidFill>
                <a:schemeClr val="tx1"/>
              </a:solidFill>
            </a:endParaRPr>
          </a:p>
          <a:p>
            <a:pPr hangingPunct="0"/>
            <a:r>
              <a:rPr lang="en-US" sz="2000" b="1">
                <a:solidFill>
                  <a:schemeClr val="tx1"/>
                </a:solidFill>
              </a:rPr>
              <a:t>From  Considerations on the bearing of the Lagotto Romagnolo's tail</a:t>
            </a:r>
          </a:p>
          <a:p>
            <a:pPr hangingPunct="0"/>
            <a:r>
              <a:rPr lang="en-US" sz="2000" b="1">
                <a:solidFill>
                  <a:schemeClr val="tx1"/>
                </a:solidFill>
              </a:rPr>
              <a:t>by Andrea Langianni illustration by Laura Tanos. Published on the  Club Italiano Lagotto website.</a:t>
            </a:r>
          </a:p>
          <a:p>
            <a:pPr hangingPunct="0"/>
            <a:endParaRPr lang="en-US">
              <a:solidFill>
                <a:schemeClr val="tx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p:txBody>
          <a:bodyPr/>
          <a:lstStyle/>
          <a:p>
            <a:pPr eaLnBrk="1"/>
            <a:r>
              <a:rPr lang="en-US" sz="6600" smtClean="0">
                <a:solidFill>
                  <a:srgbClr val="FFC000"/>
                </a:solidFill>
              </a:rPr>
              <a:t>Common Structural Faults</a:t>
            </a:r>
          </a:p>
        </p:txBody>
      </p:sp>
      <p:sp>
        <p:nvSpPr>
          <p:cNvPr id="114690" name="TextBox 2"/>
          <p:cNvSpPr txBox="1">
            <a:spLocks noChangeArrowheads="1"/>
          </p:cNvSpPr>
          <p:nvPr/>
        </p:nvSpPr>
        <p:spPr bwMode="auto">
          <a:xfrm>
            <a:off x="1854200" y="2514600"/>
            <a:ext cx="8953500" cy="5508625"/>
          </a:xfrm>
          <a:prstGeom prst="rect">
            <a:avLst/>
          </a:prstGeom>
          <a:noFill/>
          <a:ln w="9525">
            <a:noFill/>
            <a:miter lim="800000"/>
            <a:headEnd/>
            <a:tailEnd/>
          </a:ln>
        </p:spPr>
        <p:txBody>
          <a:bodyPr wrap="none">
            <a:spAutoFit/>
          </a:bodyPr>
          <a:lstStyle/>
          <a:p>
            <a:pPr hangingPunct="0">
              <a:buFont typeface="Arial" charset="0"/>
              <a:buChar char="•"/>
            </a:pPr>
            <a:r>
              <a:rPr lang="en-US" sz="4400">
                <a:solidFill>
                  <a:srgbClr val="FFC000"/>
                </a:solidFill>
              </a:rPr>
              <a:t>Rectangular </a:t>
            </a:r>
          </a:p>
          <a:p>
            <a:pPr hangingPunct="0">
              <a:buFont typeface="Arial" charset="0"/>
              <a:buChar char="•"/>
            </a:pPr>
            <a:r>
              <a:rPr lang="en-US" sz="4400">
                <a:solidFill>
                  <a:srgbClr val="FFC000"/>
                </a:solidFill>
              </a:rPr>
              <a:t>Too short on leg</a:t>
            </a:r>
          </a:p>
          <a:p>
            <a:pPr hangingPunct="0">
              <a:buFont typeface="Arial" charset="0"/>
              <a:buChar char="•"/>
            </a:pPr>
            <a:r>
              <a:rPr lang="en-US" sz="4400">
                <a:solidFill>
                  <a:srgbClr val="FFC000"/>
                </a:solidFill>
              </a:rPr>
              <a:t>Cowhocked</a:t>
            </a:r>
          </a:p>
          <a:p>
            <a:pPr hangingPunct="0">
              <a:buFont typeface="Arial" charset="0"/>
              <a:buChar char="•"/>
            </a:pPr>
            <a:r>
              <a:rPr lang="en-US" sz="4400">
                <a:solidFill>
                  <a:srgbClr val="FFC000"/>
                </a:solidFill>
              </a:rPr>
              <a:t>Not enough turn of stifle</a:t>
            </a:r>
          </a:p>
          <a:p>
            <a:pPr hangingPunct="0">
              <a:buFont typeface="Arial" charset="0"/>
              <a:buChar char="•"/>
            </a:pPr>
            <a:r>
              <a:rPr lang="en-US" sz="4400">
                <a:solidFill>
                  <a:srgbClr val="FFC000"/>
                </a:solidFill>
              </a:rPr>
              <a:t>Too much substance/heavy boned</a:t>
            </a:r>
          </a:p>
          <a:p>
            <a:pPr hangingPunct="0">
              <a:buFont typeface="Arial" charset="0"/>
              <a:buChar char="•"/>
            </a:pPr>
            <a:r>
              <a:rPr lang="en-US" sz="4400">
                <a:solidFill>
                  <a:srgbClr val="FFC000"/>
                </a:solidFill>
              </a:rPr>
              <a:t>Too short through the croup</a:t>
            </a:r>
          </a:p>
          <a:p>
            <a:pPr hangingPunct="0">
              <a:buFont typeface="Arial" charset="0"/>
              <a:buChar char="•"/>
            </a:pPr>
            <a:r>
              <a:rPr lang="en-US" sz="4400">
                <a:solidFill>
                  <a:srgbClr val="FFC000"/>
                </a:solidFill>
              </a:rPr>
              <a:t>Too flat through the croup</a:t>
            </a:r>
          </a:p>
          <a:p>
            <a:pPr hangingPunct="0">
              <a:buFont typeface="Arial" charset="0"/>
              <a:buChar char="•"/>
            </a:pPr>
            <a:r>
              <a:rPr lang="en-US" sz="4400">
                <a:solidFill>
                  <a:srgbClr val="FFC000"/>
                </a:solidFill>
              </a:rPr>
              <a:t>Gay tail</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p:txBody>
          <a:bodyPr/>
          <a:lstStyle/>
          <a:p>
            <a:pPr eaLnBrk="1"/>
            <a:r>
              <a:rPr lang="en-US" smtClean="0">
                <a:solidFill>
                  <a:srgbClr val="FFC000"/>
                </a:solidFill>
              </a:rPr>
              <a:t>Style within Type</a:t>
            </a:r>
          </a:p>
        </p:txBody>
      </p:sp>
      <p:sp>
        <p:nvSpPr>
          <p:cNvPr id="115714" name="Text Placeholder 2"/>
          <p:cNvSpPr>
            <a:spLocks noGrp="1"/>
          </p:cNvSpPr>
          <p:nvPr>
            <p:ph type="body" idx="1"/>
          </p:nvPr>
        </p:nvSpPr>
        <p:spPr/>
        <p:txBody>
          <a:bodyPr/>
          <a:lstStyle/>
          <a:p>
            <a:pPr eaLnBrk="1"/>
            <a:r>
              <a:rPr lang="en-US" smtClean="0"/>
              <a:t>Slightly more short coupled, heavier bodied. Fabulous coat.  </a:t>
            </a:r>
          </a:p>
        </p:txBody>
      </p:sp>
      <p:pic>
        <p:nvPicPr>
          <p:cNvPr id="115715" name="Content Placeholder 6" descr="Bruno profile.jpg"/>
          <p:cNvPicPr>
            <a:picLocks noGrp="1" noChangeAspect="1"/>
          </p:cNvPicPr>
          <p:nvPr>
            <p:ph sz="half" idx="2"/>
          </p:nvPr>
        </p:nvPicPr>
        <p:blipFill>
          <a:blip r:embed="rId3"/>
          <a:srcRect/>
          <a:stretch>
            <a:fillRect/>
          </a:stretch>
        </p:blipFill>
        <p:spPr>
          <a:xfrm>
            <a:off x="650875" y="3787775"/>
            <a:ext cx="5745163" cy="4229100"/>
          </a:xfrm>
        </p:spPr>
      </p:pic>
      <p:sp>
        <p:nvSpPr>
          <p:cNvPr id="115716" name="Text Placeholder 4"/>
          <p:cNvSpPr>
            <a:spLocks noGrp="1"/>
          </p:cNvSpPr>
          <p:nvPr>
            <p:ph type="body" sz="quarter" idx="3"/>
          </p:nvPr>
        </p:nvSpPr>
        <p:spPr/>
        <p:txBody>
          <a:bodyPr/>
          <a:lstStyle/>
          <a:p>
            <a:pPr eaLnBrk="1"/>
            <a:r>
              <a:rPr lang="en-US" smtClean="0"/>
              <a:t>Slightly more elegant, with more neck and a lighter frame. Also Fabulous coat perhaps more than necessary.</a:t>
            </a:r>
          </a:p>
        </p:txBody>
      </p:sp>
      <p:pic>
        <p:nvPicPr>
          <p:cNvPr id="115717" name="Content Placeholder 7" descr="cavatore profile.jpg"/>
          <p:cNvPicPr>
            <a:picLocks noGrp="1" noChangeAspect="1"/>
          </p:cNvPicPr>
          <p:nvPr>
            <p:ph sz="quarter" idx="4"/>
          </p:nvPr>
        </p:nvPicPr>
        <p:blipFill>
          <a:blip r:embed="rId4"/>
          <a:srcRect/>
          <a:stretch>
            <a:fillRect/>
          </a:stretch>
        </p:blipFill>
        <p:spPr>
          <a:xfrm>
            <a:off x="6605588" y="3748088"/>
            <a:ext cx="5748337" cy="4308475"/>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
          <p:cNvSpPr>
            <a:spLocks noGrp="1" noChangeArrowheads="1"/>
          </p:cNvSpPr>
          <p:nvPr>
            <p:ph type="title"/>
          </p:nvPr>
        </p:nvSpPr>
        <p:spPr>
          <a:xfrm>
            <a:off x="-571500" y="-203200"/>
            <a:ext cx="14135100" cy="2438400"/>
          </a:xfrm>
        </p:spPr>
        <p:txBody>
          <a:bodyPr lIns="0" tIns="0" rIns="0" bIns="0"/>
          <a:lstStyle/>
          <a:p>
            <a:pPr eaLnBrk="1"/>
            <a:r>
              <a:rPr lang="en-US" sz="8000" smtClean="0">
                <a:solidFill>
                  <a:srgbClr val="FF8000"/>
                </a:solidFill>
              </a:rPr>
              <a:t>Behavior and Temperament</a:t>
            </a:r>
            <a:endParaRPr lang="en-US" sz="1400" smtClean="0">
              <a:solidFill>
                <a:srgbClr val="000000"/>
              </a:solidFill>
            </a:endParaRPr>
          </a:p>
        </p:txBody>
      </p:sp>
      <p:sp>
        <p:nvSpPr>
          <p:cNvPr id="117762" name="Rectangle 3"/>
          <p:cNvSpPr>
            <a:spLocks/>
          </p:cNvSpPr>
          <p:nvPr/>
        </p:nvSpPr>
        <p:spPr bwMode="auto">
          <a:xfrm>
            <a:off x="622300" y="2311400"/>
            <a:ext cx="4178300" cy="2586038"/>
          </a:xfrm>
          <a:prstGeom prst="rect">
            <a:avLst/>
          </a:prstGeom>
          <a:noFill/>
          <a:ln w="12700">
            <a:noFill/>
            <a:miter lim="0"/>
            <a:headEnd/>
            <a:tailEnd/>
          </a:ln>
        </p:spPr>
        <p:txBody>
          <a:bodyPr lIns="0" tIns="0" rIns="0" bIns="0" anchor="ctr">
            <a:spAutoFit/>
          </a:bodyPr>
          <a:lstStyle/>
          <a:p>
            <a:pPr hangingPunct="0"/>
            <a:r>
              <a:rPr lang="en-US" sz="2400">
                <a:solidFill>
                  <a:srgbClr val="FFFF00"/>
                </a:solidFill>
                <a:latin typeface="Helvetica" pitchFamily="34" charset="0"/>
                <a:cs typeface="Helvetica" pitchFamily="34" charset="0"/>
                <a:sym typeface="Helvetica" pitchFamily="34" charset="0"/>
              </a:rPr>
              <a:t>Behavior and Temperament</a:t>
            </a:r>
          </a:p>
          <a:p>
            <a:pPr hangingPunct="0"/>
            <a:r>
              <a:rPr lang="en-US" sz="2400">
                <a:solidFill>
                  <a:srgbClr val="FFFFFF"/>
                </a:solidFill>
                <a:latin typeface="Helvetica" pitchFamily="34" charset="0"/>
                <a:cs typeface="Helvetica" pitchFamily="34" charset="0"/>
                <a:sym typeface="Helvetica" pitchFamily="34" charset="0"/>
              </a:rPr>
              <a:t>The Lagotto is tractable, keen, affectionate, very attached to his owner and easy to train. He is also a very good companion and an excellent watch-dog.</a:t>
            </a:r>
            <a:endParaRPr lang="en-US" sz="1800"/>
          </a:p>
        </p:txBody>
      </p:sp>
      <p:pic>
        <p:nvPicPr>
          <p:cNvPr id="117763" name="Picture 4" descr="silly white dog.jpg"/>
          <p:cNvPicPr>
            <a:picLocks noChangeAspect="1"/>
          </p:cNvPicPr>
          <p:nvPr/>
        </p:nvPicPr>
        <p:blipFill>
          <a:blip r:embed="rId3"/>
          <a:srcRect l="30000"/>
          <a:stretch>
            <a:fillRect/>
          </a:stretch>
        </p:blipFill>
        <p:spPr bwMode="auto">
          <a:xfrm>
            <a:off x="5969000" y="1752600"/>
            <a:ext cx="6400800" cy="6096000"/>
          </a:xfrm>
          <a:prstGeom prst="rect">
            <a:avLst/>
          </a:prstGeom>
          <a:noFill/>
          <a:ln w="9525">
            <a:noFill/>
            <a:miter lim="800000"/>
            <a:headEnd/>
            <a:tailEnd/>
          </a:ln>
        </p:spPr>
      </p:pic>
      <p:pic>
        <p:nvPicPr>
          <p:cNvPr id="117764" name="Picture 7" descr="Cecily in the pillows.jpg"/>
          <p:cNvPicPr>
            <a:picLocks noChangeAspect="1"/>
          </p:cNvPicPr>
          <p:nvPr/>
        </p:nvPicPr>
        <p:blipFill>
          <a:blip r:embed="rId4"/>
          <a:srcRect/>
          <a:stretch>
            <a:fillRect/>
          </a:stretch>
        </p:blipFill>
        <p:spPr bwMode="auto">
          <a:xfrm>
            <a:off x="406400" y="5257800"/>
            <a:ext cx="4495800" cy="4495800"/>
          </a:xfrm>
          <a:prstGeom prst="rect">
            <a:avLst/>
          </a:prstGeom>
          <a:noFill/>
          <a:ln w="9525">
            <a:noFill/>
            <a:miter lim="800000"/>
            <a:headEnd/>
            <a:tailEnd/>
          </a:ln>
        </p:spPr>
      </p:pic>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3" descr="Sandy dog face.jpg"/>
          <p:cNvPicPr>
            <a:picLocks noChangeAspect="1"/>
          </p:cNvPicPr>
          <p:nvPr/>
        </p:nvPicPr>
        <p:blipFill>
          <a:blip r:embed="rId2"/>
          <a:srcRect/>
          <a:stretch>
            <a:fillRect/>
          </a:stretch>
        </p:blipFill>
        <p:spPr bwMode="auto">
          <a:xfrm>
            <a:off x="254000" y="1905000"/>
            <a:ext cx="5257800" cy="7010400"/>
          </a:xfrm>
          <a:prstGeom prst="rect">
            <a:avLst/>
          </a:prstGeom>
          <a:noFill/>
          <a:ln w="9525">
            <a:noFill/>
            <a:miter lim="800000"/>
            <a:headEnd/>
            <a:tailEnd/>
          </a:ln>
        </p:spPr>
      </p:pic>
      <p:pic>
        <p:nvPicPr>
          <p:cNvPr id="119810" name="Picture 5" descr="Terzo and Savannah.jpg"/>
          <p:cNvPicPr>
            <a:picLocks noChangeAspect="1"/>
          </p:cNvPicPr>
          <p:nvPr/>
        </p:nvPicPr>
        <p:blipFill>
          <a:blip r:embed="rId3"/>
          <a:srcRect/>
          <a:stretch>
            <a:fillRect/>
          </a:stretch>
        </p:blipFill>
        <p:spPr bwMode="auto">
          <a:xfrm>
            <a:off x="5892800" y="2438400"/>
            <a:ext cx="6373813" cy="66294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
          <p:cNvSpPr>
            <a:spLocks noGrp="1" noChangeArrowheads="1"/>
          </p:cNvSpPr>
          <p:nvPr>
            <p:ph type="title"/>
          </p:nvPr>
        </p:nvSpPr>
        <p:spPr>
          <a:xfrm>
            <a:off x="431800" y="-228600"/>
            <a:ext cx="12128500" cy="2438400"/>
          </a:xfrm>
        </p:spPr>
        <p:txBody>
          <a:bodyPr lIns="0" tIns="0" rIns="0" bIns="0"/>
          <a:lstStyle/>
          <a:p>
            <a:pPr eaLnBrk="1"/>
            <a:r>
              <a:rPr lang="en-US" sz="10000" smtClean="0">
                <a:solidFill>
                  <a:srgbClr val="FF8000"/>
                </a:solidFill>
              </a:rPr>
              <a:t>Standard Summary</a:t>
            </a:r>
            <a:endParaRPr lang="en-US" sz="1600" smtClean="0">
              <a:solidFill>
                <a:srgbClr val="000000"/>
              </a:solidFill>
            </a:endParaRPr>
          </a:p>
        </p:txBody>
      </p:sp>
      <p:sp>
        <p:nvSpPr>
          <p:cNvPr id="120834" name="Rectangle 2"/>
          <p:cNvSpPr>
            <a:spLocks/>
          </p:cNvSpPr>
          <p:nvPr/>
        </p:nvSpPr>
        <p:spPr bwMode="auto">
          <a:xfrm>
            <a:off x="431800" y="2451100"/>
            <a:ext cx="6832600" cy="3352800"/>
          </a:xfrm>
          <a:prstGeom prst="rect">
            <a:avLst/>
          </a:prstGeom>
          <a:noFill/>
          <a:ln w="12700">
            <a:noFill/>
            <a:miter lim="0"/>
            <a:headEnd/>
            <a:tailEnd/>
          </a:ln>
        </p:spPr>
        <p:txBody>
          <a:bodyPr lIns="0" tIns="0" rIns="0" bIns="0" anchor="ctr">
            <a:spAutoFit/>
          </a:bodyPr>
          <a:lstStyle/>
          <a:p>
            <a:pPr hangingPunct="0"/>
            <a:r>
              <a:rPr lang="en-US" sz="2000">
                <a:solidFill>
                  <a:srgbClr val="FFFF00"/>
                </a:solidFill>
                <a:latin typeface="Helvetica" pitchFamily="34" charset="0"/>
                <a:cs typeface="Helvetica" pitchFamily="34" charset="0"/>
                <a:sym typeface="Helvetica" pitchFamily="34" charset="0"/>
              </a:rPr>
              <a:t>BODY</a:t>
            </a:r>
            <a:r>
              <a:rPr lang="en-US" sz="2000">
                <a:solidFill>
                  <a:srgbClr val="FFFFFF"/>
                </a:solidFill>
                <a:latin typeface="Helvetica" pitchFamily="34" charset="0"/>
                <a:cs typeface="Helvetica" pitchFamily="34" charset="0"/>
                <a:sym typeface="Helvetica" pitchFamily="34" charset="0"/>
              </a:rPr>
              <a:t>- Square in structure</a:t>
            </a:r>
          </a:p>
          <a:p>
            <a:pPr hangingPunct="0"/>
            <a:r>
              <a:rPr lang="en-US" sz="2000">
                <a:solidFill>
                  <a:srgbClr val="FFFF00"/>
                </a:solidFill>
                <a:latin typeface="Helvetica" pitchFamily="34" charset="0"/>
                <a:cs typeface="Helvetica" pitchFamily="34" charset="0"/>
                <a:sym typeface="Helvetica" pitchFamily="34" charset="0"/>
              </a:rPr>
              <a:t>Head</a:t>
            </a:r>
            <a:r>
              <a:rPr lang="en-US" sz="2000">
                <a:solidFill>
                  <a:srgbClr val="FFFFFF"/>
                </a:solidFill>
                <a:latin typeface="Helvetica" pitchFamily="34" charset="0"/>
                <a:cs typeface="Helvetica" pitchFamily="34" charset="0"/>
                <a:sym typeface="Helvetica" pitchFamily="34" charset="0"/>
              </a:rPr>
              <a:t>- Cranial region should be nearly as wide as long (square)</a:t>
            </a:r>
          </a:p>
          <a:p>
            <a:pPr hangingPunct="0"/>
            <a:r>
              <a:rPr lang="en-US" sz="2000">
                <a:solidFill>
                  <a:srgbClr val="FFFF00"/>
                </a:solidFill>
                <a:latin typeface="Helvetica" pitchFamily="34" charset="0"/>
                <a:cs typeface="Helvetica" pitchFamily="34" charset="0"/>
                <a:sym typeface="Helvetica" pitchFamily="34" charset="0"/>
              </a:rPr>
              <a:t>The muzzle</a:t>
            </a:r>
            <a:r>
              <a:rPr lang="en-US" sz="2000">
                <a:solidFill>
                  <a:srgbClr val="FFFFFF"/>
                </a:solidFill>
                <a:latin typeface="Helvetica" pitchFamily="34" charset="0"/>
                <a:cs typeface="Helvetica" pitchFamily="34" charset="0"/>
                <a:sym typeface="Helvetica" pitchFamily="34" charset="0"/>
              </a:rPr>
              <a:t> is broad in width, in length a little shorter than the skull (44% to 56% ratio). The muzzle is wedge shaped, giving a blunt profile. </a:t>
            </a:r>
          </a:p>
          <a:p>
            <a:pPr hangingPunct="0"/>
            <a:r>
              <a:rPr lang="en-US" sz="2000">
                <a:solidFill>
                  <a:srgbClr val="FFFF00"/>
                </a:solidFill>
                <a:latin typeface="Helvetica" pitchFamily="34" charset="0"/>
                <a:cs typeface="Helvetica" pitchFamily="34" charset="0"/>
                <a:sym typeface="Helvetica" pitchFamily="34" charset="0"/>
              </a:rPr>
              <a:t>Nose and Nostrils</a:t>
            </a:r>
            <a:r>
              <a:rPr lang="en-US" sz="2000">
                <a:solidFill>
                  <a:srgbClr val="FFFFFF"/>
                </a:solidFill>
                <a:latin typeface="Helvetica" pitchFamily="34" charset="0"/>
                <a:cs typeface="Helvetica" pitchFamily="34" charset="0"/>
                <a:sym typeface="Helvetica" pitchFamily="34" charset="0"/>
              </a:rPr>
              <a:t>- Should be large and open.</a:t>
            </a:r>
          </a:p>
          <a:p>
            <a:pPr hangingPunct="0"/>
            <a:r>
              <a:rPr lang="en-US" sz="2000">
                <a:solidFill>
                  <a:srgbClr val="FFFF00"/>
                </a:solidFill>
                <a:latin typeface="Helvetica" pitchFamily="34" charset="0"/>
                <a:cs typeface="Helvetica" pitchFamily="34" charset="0"/>
                <a:sym typeface="Helvetica" pitchFamily="34" charset="0"/>
              </a:rPr>
              <a:t>Chest</a:t>
            </a:r>
            <a:r>
              <a:rPr lang="en-US" sz="2000">
                <a:solidFill>
                  <a:srgbClr val="FFFFFF"/>
                </a:solidFill>
                <a:latin typeface="Helvetica" pitchFamily="34" charset="0"/>
                <a:cs typeface="Helvetica" pitchFamily="34" charset="0"/>
                <a:sym typeface="Helvetica" pitchFamily="34" charset="0"/>
              </a:rPr>
              <a:t> - well developed, reaching down to the elbows. </a:t>
            </a:r>
          </a:p>
          <a:p>
            <a:pPr hangingPunct="0"/>
            <a:r>
              <a:rPr lang="en-US" sz="2000">
                <a:solidFill>
                  <a:srgbClr val="FFFF00"/>
                </a:solidFill>
                <a:latin typeface="Helvetica" pitchFamily="34" charset="0"/>
                <a:cs typeface="Helvetica" pitchFamily="34" charset="0"/>
                <a:sym typeface="Helvetica" pitchFamily="34" charset="0"/>
              </a:rPr>
              <a:t>Ribs</a:t>
            </a:r>
            <a:r>
              <a:rPr lang="en-US" sz="2000">
                <a:solidFill>
                  <a:srgbClr val="FFFFFF"/>
                </a:solidFill>
                <a:latin typeface="Helvetica" pitchFamily="34" charset="0"/>
                <a:cs typeface="Helvetica" pitchFamily="34" charset="0"/>
                <a:sym typeface="Helvetica" pitchFamily="34" charset="0"/>
              </a:rPr>
              <a:t> - well developed, narrow in front; widening from the sixth rib back (behind the shoulders) to the last rib.</a:t>
            </a:r>
          </a:p>
        </p:txBody>
      </p:sp>
      <p:sp>
        <p:nvSpPr>
          <p:cNvPr id="120835" name="Rectangle 3"/>
          <p:cNvSpPr>
            <a:spLocks/>
          </p:cNvSpPr>
          <p:nvPr/>
        </p:nvSpPr>
        <p:spPr bwMode="auto">
          <a:xfrm>
            <a:off x="444500" y="5827713"/>
            <a:ext cx="6527800" cy="2743200"/>
          </a:xfrm>
          <a:prstGeom prst="rect">
            <a:avLst/>
          </a:prstGeom>
          <a:noFill/>
          <a:ln w="12700">
            <a:noFill/>
            <a:miter lim="0"/>
            <a:headEnd/>
            <a:tailEnd/>
          </a:ln>
        </p:spPr>
        <p:txBody>
          <a:bodyPr lIns="0" tIns="0" rIns="0" bIns="0" anchor="ctr">
            <a:spAutoFit/>
          </a:bodyPr>
          <a:lstStyle/>
          <a:p>
            <a:pPr hangingPunct="0"/>
            <a:r>
              <a:rPr lang="en-US" sz="2000">
                <a:solidFill>
                  <a:srgbClr val="FFFF00"/>
                </a:solidFill>
                <a:latin typeface="Helvetica" pitchFamily="34" charset="0"/>
                <a:cs typeface="Helvetica" pitchFamily="34" charset="0"/>
                <a:sym typeface="Helvetica" pitchFamily="34" charset="0"/>
              </a:rPr>
              <a:t>The Topline</a:t>
            </a:r>
            <a:r>
              <a:rPr lang="en-US" sz="2000">
                <a:solidFill>
                  <a:srgbClr val="FFFFFF"/>
                </a:solidFill>
                <a:latin typeface="Helvetica" pitchFamily="34" charset="0"/>
                <a:cs typeface="Helvetica" pitchFamily="34" charset="0"/>
                <a:sym typeface="Helvetica" pitchFamily="34" charset="0"/>
              </a:rPr>
              <a:t> - well pronounced withers, topline  straight from behind the withers to the</a:t>
            </a:r>
          </a:p>
          <a:p>
            <a:pPr hangingPunct="0"/>
            <a:r>
              <a:rPr lang="en-US" sz="2000">
                <a:solidFill>
                  <a:srgbClr val="FFFFFF"/>
                </a:solidFill>
                <a:latin typeface="Helvetica" pitchFamily="34" charset="0"/>
                <a:cs typeface="Helvetica" pitchFamily="34" charset="0"/>
                <a:sym typeface="Helvetica" pitchFamily="34" charset="0"/>
              </a:rPr>
              <a:t>croup, which is slightly sloping. </a:t>
            </a:r>
          </a:p>
          <a:p>
            <a:pPr hangingPunct="0"/>
            <a:r>
              <a:rPr lang="en-US" sz="2000">
                <a:solidFill>
                  <a:srgbClr val="FFFF00"/>
                </a:solidFill>
                <a:latin typeface="Helvetica" pitchFamily="34" charset="0"/>
                <a:cs typeface="Helvetica" pitchFamily="34" charset="0"/>
                <a:sym typeface="Helvetica" pitchFamily="34" charset="0"/>
              </a:rPr>
              <a:t>Body</a:t>
            </a:r>
            <a:r>
              <a:rPr lang="en-US" sz="2000">
                <a:solidFill>
                  <a:srgbClr val="FFFFFF"/>
                </a:solidFill>
                <a:latin typeface="Helvetica" pitchFamily="34" charset="0"/>
                <a:cs typeface="Helvetica" pitchFamily="34" charset="0"/>
                <a:sym typeface="Helvetica" pitchFamily="34" charset="0"/>
              </a:rPr>
              <a:t> - compact and strong.</a:t>
            </a:r>
          </a:p>
          <a:p>
            <a:pPr hangingPunct="0"/>
            <a:r>
              <a:rPr lang="en-US" sz="2000">
                <a:solidFill>
                  <a:srgbClr val="FFFF00"/>
                </a:solidFill>
                <a:latin typeface="Helvetica" pitchFamily="34" charset="0"/>
                <a:cs typeface="Helvetica" pitchFamily="34" charset="0"/>
                <a:sym typeface="Helvetica" pitchFamily="34" charset="0"/>
              </a:rPr>
              <a:t>Croup</a:t>
            </a:r>
            <a:r>
              <a:rPr lang="en-US" sz="2000">
                <a:solidFill>
                  <a:srgbClr val="FFFFFF"/>
                </a:solidFill>
                <a:latin typeface="Helvetica" pitchFamily="34" charset="0"/>
                <a:cs typeface="Helvetica" pitchFamily="34" charset="0"/>
                <a:sym typeface="Helvetica" pitchFamily="34" charset="0"/>
              </a:rPr>
              <a:t> - long, wide, muscular, slightly sloping. </a:t>
            </a:r>
          </a:p>
          <a:p>
            <a:pPr hangingPunct="0"/>
            <a:r>
              <a:rPr lang="en-US" sz="2000">
                <a:solidFill>
                  <a:srgbClr val="FFFF00"/>
                </a:solidFill>
                <a:latin typeface="Helvetica" pitchFamily="34" charset="0"/>
                <a:cs typeface="Helvetica" pitchFamily="34" charset="0"/>
                <a:sym typeface="Helvetica" pitchFamily="34" charset="0"/>
              </a:rPr>
              <a:t>Tail</a:t>
            </a:r>
            <a:r>
              <a:rPr lang="en-US" sz="2000">
                <a:solidFill>
                  <a:srgbClr val="FFFFFF"/>
                </a:solidFill>
                <a:latin typeface="Helvetica" pitchFamily="34" charset="0"/>
                <a:cs typeface="Helvetica" pitchFamily="34" charset="0"/>
                <a:sym typeface="Helvetica" pitchFamily="34" charset="0"/>
              </a:rPr>
              <a:t> - set on slightly below the line of the</a:t>
            </a:r>
          </a:p>
          <a:p>
            <a:pPr hangingPunct="0"/>
            <a:r>
              <a:rPr lang="en-US" sz="2000">
                <a:solidFill>
                  <a:srgbClr val="FFFFFF"/>
                </a:solidFill>
                <a:latin typeface="Helvetica" pitchFamily="34" charset="0"/>
                <a:cs typeface="Helvetica" pitchFamily="34" charset="0"/>
                <a:sym typeface="Helvetica" pitchFamily="34" charset="0"/>
              </a:rPr>
              <a:t>back; following the natural line of the croup. The length of the tail when hanging at rest</a:t>
            </a:r>
          </a:p>
          <a:p>
            <a:pPr hangingPunct="0"/>
            <a:r>
              <a:rPr lang="en-US" sz="2000">
                <a:solidFill>
                  <a:srgbClr val="FFFFFF"/>
                </a:solidFill>
                <a:latin typeface="Helvetica" pitchFamily="34" charset="0"/>
                <a:cs typeface="Helvetica" pitchFamily="34" charset="0"/>
                <a:sym typeface="Helvetica" pitchFamily="34" charset="0"/>
              </a:rPr>
              <a:t>should barely reach the hocks.</a:t>
            </a:r>
            <a:endParaRPr lang="en-US" sz="1800"/>
          </a:p>
        </p:txBody>
      </p:sp>
      <p:sp>
        <p:nvSpPr>
          <p:cNvPr id="120836" name="TextBox 5"/>
          <p:cNvSpPr txBox="1">
            <a:spLocks noChangeArrowheads="1"/>
          </p:cNvSpPr>
          <p:nvPr/>
        </p:nvSpPr>
        <p:spPr bwMode="auto">
          <a:xfrm>
            <a:off x="0" y="8839200"/>
            <a:ext cx="12947650" cy="523875"/>
          </a:xfrm>
          <a:prstGeom prst="rect">
            <a:avLst/>
          </a:prstGeom>
          <a:solidFill>
            <a:srgbClr val="FF0000"/>
          </a:solidFill>
          <a:ln w="9525">
            <a:noFill/>
            <a:miter lim="800000"/>
            <a:headEnd/>
            <a:tailEnd/>
          </a:ln>
        </p:spPr>
        <p:txBody>
          <a:bodyPr wrap="none">
            <a:spAutoFit/>
          </a:bodyPr>
          <a:lstStyle/>
          <a:p>
            <a:pPr hangingPunct="0"/>
            <a:r>
              <a:rPr lang="en-US" sz="2800" b="1">
                <a:solidFill>
                  <a:schemeClr val="bg1"/>
                </a:solidFill>
              </a:rPr>
              <a:t>Beginning January 1, 2017 Lagotto Romagnolo is a “ramp optional” breed!</a:t>
            </a:r>
          </a:p>
        </p:txBody>
      </p:sp>
      <p:sp>
        <p:nvSpPr>
          <p:cNvPr id="120837" name="AutoShape 2" descr="User-uploaded image: file.pn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hangingPunct="0"/>
            <a:endParaRPr lang="en-US"/>
          </a:p>
        </p:txBody>
      </p:sp>
      <p:sp>
        <p:nvSpPr>
          <p:cNvPr id="120838" name="AutoShape 4" descr="User-uploaded image: file.pn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hangingPunct="0"/>
            <a:endParaRPr lang="en-US"/>
          </a:p>
        </p:txBody>
      </p:sp>
      <p:pic>
        <p:nvPicPr>
          <p:cNvPr id="120839" name="Picture 8" descr="Wedge over a square image_preview.png"/>
          <p:cNvPicPr>
            <a:picLocks noChangeAspect="1"/>
          </p:cNvPicPr>
          <p:nvPr/>
        </p:nvPicPr>
        <p:blipFill>
          <a:blip r:embed="rId3"/>
          <a:srcRect/>
          <a:stretch>
            <a:fillRect/>
          </a:stretch>
        </p:blipFill>
        <p:spPr bwMode="auto">
          <a:xfrm>
            <a:off x="7304088" y="2895600"/>
            <a:ext cx="5292725" cy="4278313"/>
          </a:xfrm>
          <a:prstGeom prst="rect">
            <a:avLst/>
          </a:prstGeom>
          <a:noFill/>
          <a:ln w="9525">
            <a:noFill/>
            <a:miter lim="800000"/>
            <a:headEnd/>
            <a:tailEnd/>
          </a:ln>
        </p:spPr>
      </p:pic>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a:xfrm>
            <a:off x="1270000" y="0"/>
            <a:ext cx="10464800" cy="2590800"/>
          </a:xfrm>
        </p:spPr>
        <p:txBody>
          <a:bodyPr/>
          <a:lstStyle/>
          <a:p>
            <a:pPr eaLnBrk="1"/>
            <a:r>
              <a:rPr lang="en-US" sz="10000" smtClean="0">
                <a:solidFill>
                  <a:srgbClr val="FF8000"/>
                </a:solidFill>
              </a:rPr>
              <a:t>SUMMARY</a:t>
            </a:r>
          </a:p>
        </p:txBody>
      </p:sp>
      <p:sp>
        <p:nvSpPr>
          <p:cNvPr id="3" name="Content Placeholder 2"/>
          <p:cNvSpPr>
            <a:spLocks noGrp="1"/>
          </p:cNvSpPr>
          <p:nvPr>
            <p:ph idx="1"/>
          </p:nvPr>
        </p:nvSpPr>
        <p:spPr/>
        <p:txBody>
          <a:bodyPr/>
          <a:lstStyle/>
          <a:p>
            <a:pPr algn="ctr" eaLnBrk="1">
              <a:buFont typeface="Gill Sans" charset="0"/>
              <a:buNone/>
              <a:defRPr/>
            </a:pPr>
            <a:r>
              <a:rPr lang="en-US" sz="3600" b="1" dirty="0">
                <a:solidFill>
                  <a:srgbClr val="FFC000"/>
                </a:solidFill>
                <a:effectLst>
                  <a:outerShdw blurRad="38100" dist="38100" dir="2700000" algn="tl">
                    <a:srgbClr val="000000">
                      <a:alpha val="43137"/>
                    </a:srgbClr>
                  </a:outerShdw>
                </a:effectLst>
                <a:sym typeface="Gill Sans" charset="0"/>
              </a:rPr>
              <a:t>DEFINING FEATURES OF THE BREED</a:t>
            </a:r>
          </a:p>
          <a:p>
            <a:pPr eaLnBrk="1">
              <a:buFont typeface="Gill Sans" charset="0"/>
              <a:buChar char="•"/>
              <a:defRPr/>
            </a:pPr>
            <a:r>
              <a:rPr lang="en-US" dirty="0">
                <a:solidFill>
                  <a:srgbClr val="FFC000"/>
                </a:solidFill>
                <a:effectLst>
                  <a:outerShdw blurRad="38100" dist="38100" dir="2700000" algn="tl">
                    <a:srgbClr val="000000">
                      <a:alpha val="43137"/>
                    </a:srgbClr>
                  </a:outerShdw>
                </a:effectLst>
                <a:sym typeface="Gill Sans" charset="0"/>
              </a:rPr>
              <a:t>HEAD SHAPE THAT FEATURES A SHORT, BROAD MUZZLE IN ORDER TO CREATE THE WIDEST POSSIBLE NASAL PASSAGES</a:t>
            </a:r>
          </a:p>
          <a:p>
            <a:pPr eaLnBrk="1">
              <a:buFont typeface="Gill Sans" charset="0"/>
              <a:buChar char="•"/>
              <a:defRPr/>
            </a:pPr>
            <a:r>
              <a:rPr lang="en-US" dirty="0">
                <a:solidFill>
                  <a:srgbClr val="FFC000"/>
                </a:solidFill>
                <a:effectLst>
                  <a:outerShdw blurRad="38100" dist="38100" dir="2700000" algn="tl">
                    <a:srgbClr val="000000">
                      <a:alpha val="43137"/>
                    </a:srgbClr>
                  </a:outerShdw>
                </a:effectLst>
                <a:sym typeface="Gill Sans" charset="0"/>
              </a:rPr>
              <a:t>DENSE, CURLY, WATER-RESISTANT  COAT</a:t>
            </a:r>
          </a:p>
          <a:p>
            <a:pPr eaLnBrk="1">
              <a:buFont typeface="Gill Sans" charset="0"/>
              <a:buChar char="•"/>
              <a:defRPr/>
            </a:pPr>
            <a:r>
              <a:rPr lang="en-US" dirty="0">
                <a:solidFill>
                  <a:srgbClr val="FFC000"/>
                </a:solidFill>
                <a:effectLst>
                  <a:outerShdw blurRad="38100" dist="38100" dir="2700000" algn="tl">
                    <a:srgbClr val="000000">
                      <a:alpha val="43137"/>
                    </a:srgbClr>
                  </a:outerShdw>
                </a:effectLst>
                <a:sym typeface="Gill Sans" charset="0"/>
              </a:rPr>
              <a:t>SQUARE IN STRUCTURE, CONSTRUCTION THAT ALLOWS EFFICIENT, LIVELY MOVEMENT</a:t>
            </a:r>
          </a:p>
          <a:p>
            <a:pPr eaLnBrk="1">
              <a:buFont typeface="Gill Sans" charset="0"/>
              <a:buChar char="•"/>
              <a:defRPr/>
            </a:pPr>
            <a:r>
              <a:rPr lang="en-US" dirty="0">
                <a:solidFill>
                  <a:srgbClr val="FFC000"/>
                </a:solidFill>
                <a:effectLst>
                  <a:outerShdw blurRad="38100" dist="38100" dir="2700000" algn="tl">
                    <a:srgbClr val="000000">
                      <a:alpha val="43137"/>
                    </a:srgbClr>
                  </a:outerShdw>
                </a:effectLst>
                <a:sym typeface="Gill Sans" charset="0"/>
              </a:rPr>
              <a:t>TEMPERAMENT AND ENERGY TO WORK ALL DAY</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title"/>
          </p:nvPr>
        </p:nvSpPr>
        <p:spPr>
          <a:solidFill>
            <a:srgbClr val="FF0000"/>
          </a:solidFill>
        </p:spPr>
        <p:txBody>
          <a:bodyPr/>
          <a:lstStyle/>
          <a:p>
            <a:pPr eaLnBrk="1"/>
            <a:r>
              <a:rPr lang="en-US" smtClean="0">
                <a:solidFill>
                  <a:schemeClr val="bg1"/>
                </a:solidFill>
              </a:rPr>
              <a:t>More information</a:t>
            </a:r>
          </a:p>
        </p:txBody>
      </p:sp>
      <p:sp>
        <p:nvSpPr>
          <p:cNvPr id="123906" name="Content Placeholder 2"/>
          <p:cNvSpPr>
            <a:spLocks noGrp="1"/>
          </p:cNvSpPr>
          <p:nvPr>
            <p:ph idx="1"/>
          </p:nvPr>
        </p:nvSpPr>
        <p:spPr>
          <a:xfrm>
            <a:off x="254000" y="2768600"/>
            <a:ext cx="12750800" cy="6985000"/>
          </a:xfrm>
        </p:spPr>
        <p:txBody>
          <a:bodyPr/>
          <a:lstStyle/>
          <a:p>
            <a:pPr eaLnBrk="1">
              <a:buFont typeface="Gill Sans"/>
              <a:buNone/>
            </a:pPr>
            <a:r>
              <a:rPr lang="en-US" b="1" smtClean="0"/>
              <a:t>Lagotto Romagnolo Club of America </a:t>
            </a:r>
            <a:r>
              <a:rPr lang="en-US" smtClean="0">
                <a:solidFill>
                  <a:schemeClr val="bg1"/>
                </a:solidFill>
                <a:hlinkClick r:id="rId3"/>
              </a:rPr>
              <a:t>www.lagottous.com</a:t>
            </a:r>
            <a:endParaRPr lang="en-US" smtClean="0">
              <a:solidFill>
                <a:schemeClr val="bg1"/>
              </a:solidFill>
            </a:endParaRPr>
          </a:p>
          <a:p>
            <a:pPr eaLnBrk="1"/>
            <a:r>
              <a:rPr lang="en-US" sz="2000" b="1" smtClean="0"/>
              <a:t>Breed mentors:</a:t>
            </a:r>
          </a:p>
          <a:p>
            <a:pPr eaLnBrk="1"/>
            <a:r>
              <a:rPr lang="en-US" sz="2000" smtClean="0"/>
              <a:t>Sandy Mignogna (PA)</a:t>
            </a:r>
          </a:p>
          <a:p>
            <a:pPr eaLnBrk="1"/>
            <a:r>
              <a:rPr lang="en-US" sz="2000" smtClean="0"/>
              <a:t>Adrienne Perry (AL) </a:t>
            </a:r>
          </a:p>
          <a:p>
            <a:pPr eaLnBrk="1"/>
            <a:r>
              <a:rPr lang="en-US" sz="2000" smtClean="0"/>
              <a:t>Lisa Sobon (CA)</a:t>
            </a:r>
          </a:p>
          <a:p>
            <a:pPr eaLnBrk="1"/>
            <a:r>
              <a:rPr lang="en-US" sz="2000" smtClean="0"/>
              <a:t>Judith Tyler Martin (CA)</a:t>
            </a:r>
          </a:p>
          <a:p>
            <a:pPr eaLnBrk="1"/>
            <a:r>
              <a:rPr lang="en-US" sz="2000" smtClean="0"/>
              <a:t>Richard Mullen (TN)</a:t>
            </a:r>
          </a:p>
          <a:p>
            <a:pPr eaLnBrk="1"/>
            <a:r>
              <a:rPr lang="en-US" sz="2000" smtClean="0"/>
              <a:t>Christine Mullen (TN)</a:t>
            </a:r>
          </a:p>
          <a:p>
            <a:pPr eaLnBrk="1"/>
            <a:r>
              <a:rPr lang="en-US" sz="2000" smtClean="0"/>
              <a:t>Carolyn Talbert (VA)</a:t>
            </a:r>
          </a:p>
          <a:p>
            <a:pPr eaLnBrk="1">
              <a:buFont typeface="Gill Sans"/>
              <a:buNone/>
            </a:pPr>
            <a:endParaRPr lang="en-US" smtClean="0"/>
          </a:p>
        </p:txBody>
      </p:sp>
      <p:pic>
        <p:nvPicPr>
          <p:cNvPr id="123907" name="Picture 4" descr="multi lagotto digging.jpg"/>
          <p:cNvPicPr>
            <a:picLocks noChangeAspect="1"/>
          </p:cNvPicPr>
          <p:nvPr/>
        </p:nvPicPr>
        <p:blipFill>
          <a:blip r:embed="rId4"/>
          <a:srcRect/>
          <a:stretch>
            <a:fillRect/>
          </a:stretch>
        </p:blipFill>
        <p:spPr bwMode="auto">
          <a:xfrm>
            <a:off x="7340600" y="3659188"/>
            <a:ext cx="4648200" cy="2798762"/>
          </a:xfrm>
          <a:prstGeom prst="rect">
            <a:avLst/>
          </a:prstGeom>
          <a:noFill/>
          <a:ln w="9525">
            <a:noFill/>
            <a:miter lim="800000"/>
            <a:headEnd/>
            <a:tailEnd/>
          </a:ln>
        </p:spPr>
      </p:pic>
      <p:pic>
        <p:nvPicPr>
          <p:cNvPr id="123908" name="Picture 5" descr="calendar image.jpg"/>
          <p:cNvPicPr>
            <a:picLocks noChangeAspect="1"/>
          </p:cNvPicPr>
          <p:nvPr/>
        </p:nvPicPr>
        <p:blipFill>
          <a:blip r:embed="rId5"/>
          <a:srcRect/>
          <a:stretch>
            <a:fillRect/>
          </a:stretch>
        </p:blipFill>
        <p:spPr bwMode="auto">
          <a:xfrm>
            <a:off x="9245600" y="6781800"/>
            <a:ext cx="3878263" cy="2581275"/>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pPr eaLnBrk="1"/>
            <a:r>
              <a:rPr lang="en-US" smtClean="0">
                <a:solidFill>
                  <a:srgbClr val="FF0000"/>
                </a:solidFill>
              </a:rPr>
              <a:t>Additional Resources</a:t>
            </a:r>
          </a:p>
        </p:txBody>
      </p:sp>
      <p:sp>
        <p:nvSpPr>
          <p:cNvPr id="125954" name="Content Placeholder 2"/>
          <p:cNvSpPr>
            <a:spLocks noGrp="1"/>
          </p:cNvSpPr>
          <p:nvPr>
            <p:ph idx="1"/>
          </p:nvPr>
        </p:nvSpPr>
        <p:spPr>
          <a:xfrm>
            <a:off x="0" y="2590800"/>
            <a:ext cx="13004800" cy="7162800"/>
          </a:xfrm>
        </p:spPr>
        <p:txBody>
          <a:bodyPr/>
          <a:lstStyle/>
          <a:p>
            <a:pPr eaLnBrk="1">
              <a:buFont typeface="Gill Sans"/>
              <a:buNone/>
            </a:pPr>
            <a:r>
              <a:rPr lang="en-US" b="1" i="1" smtClean="0"/>
              <a:t>The Illustrated Breed Compendium for Lagotto Romagnolo (also called the Romagna Water Dog) </a:t>
            </a:r>
            <a:r>
              <a:rPr lang="en-US" smtClean="0"/>
              <a:t>by Renee Sporre-Willes. Can be read at: </a:t>
            </a:r>
            <a:r>
              <a:rPr lang="en-US" smtClean="0">
                <a:hlinkClick r:id="rId2"/>
              </a:rPr>
              <a:t>www.cobbys.se/</a:t>
            </a:r>
            <a:endParaRPr lang="en-US" smtClean="0"/>
          </a:p>
          <a:p>
            <a:pPr eaLnBrk="1">
              <a:buFont typeface="Gill Sans"/>
              <a:buNone/>
            </a:pPr>
            <a:r>
              <a:rPr lang="en-US" b="1" i="1" smtClean="0"/>
              <a:t>America Welcomes the Lagotto Romagnolo </a:t>
            </a:r>
            <a:r>
              <a:rPr lang="en-US" smtClean="0"/>
              <a:t>by Adrienne Perry. Originally published in August  2015 edition of Dogs in Review. Can be read at: </a:t>
            </a:r>
            <a:r>
              <a:rPr lang="en-US" u="sng" smtClean="0">
                <a:hlinkClick r:id="rId3"/>
              </a:rPr>
              <a:t>http://www.dogchannel.com/dogsinreview/introduction-to-the-lagotto-romagnolo.aspx</a:t>
            </a:r>
            <a:r>
              <a:rPr lang="en-US" smtClean="0"/>
              <a:t> </a:t>
            </a:r>
          </a:p>
          <a:p>
            <a:pPr eaLnBrk="1"/>
            <a:r>
              <a:rPr lang="en-US" smtClean="0">
                <a:hlinkClick r:id="rId4"/>
              </a:rPr>
              <a:t>www.Lagottoromagnolo.org</a:t>
            </a:r>
            <a:r>
              <a:rPr lang="en-US" smtClean="0"/>
              <a:t> The webpage for the Club Italiano Lagotto has a wonderful archive of articles that you can read.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bugsy vehicle search.jpg"/>
          <p:cNvPicPr>
            <a:picLocks noChangeAspect="1"/>
          </p:cNvPicPr>
          <p:nvPr/>
        </p:nvPicPr>
        <p:blipFill>
          <a:blip r:embed="rId2"/>
          <a:srcRect/>
          <a:stretch>
            <a:fillRect/>
          </a:stretch>
        </p:blipFill>
        <p:spPr bwMode="auto">
          <a:xfrm>
            <a:off x="0" y="571500"/>
            <a:ext cx="13004800" cy="8610600"/>
          </a:xfrm>
          <a:prstGeom prst="rect">
            <a:avLst/>
          </a:prstGeom>
          <a:noFill/>
          <a:ln w="9525">
            <a:noFill/>
            <a:miter lim="800000"/>
            <a:headEnd/>
            <a:tailEnd/>
          </a:ln>
        </p:spPr>
      </p:pic>
      <p:sp>
        <p:nvSpPr>
          <p:cNvPr id="24578" name="TextBox 4"/>
          <p:cNvSpPr txBox="1">
            <a:spLocks noChangeArrowheads="1"/>
          </p:cNvSpPr>
          <p:nvPr/>
        </p:nvSpPr>
        <p:spPr bwMode="auto">
          <a:xfrm>
            <a:off x="177800" y="5943600"/>
            <a:ext cx="9123363" cy="584200"/>
          </a:xfrm>
          <a:prstGeom prst="rect">
            <a:avLst/>
          </a:prstGeom>
          <a:noFill/>
          <a:ln w="9525">
            <a:noFill/>
            <a:miter lim="800000"/>
            <a:headEnd/>
            <a:tailEnd/>
          </a:ln>
        </p:spPr>
        <p:txBody>
          <a:bodyPr wrap="none">
            <a:spAutoFit/>
          </a:bodyPr>
          <a:lstStyle/>
          <a:p>
            <a:pPr hangingPunct="0"/>
            <a:r>
              <a:rPr lang="en-US" sz="3200" b="1">
                <a:solidFill>
                  <a:srgbClr val="FF0000"/>
                </a:solidFill>
              </a:rPr>
              <a:t>IN A VARIETY OF SCENT WORK DISCIPLINES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0" y="0"/>
            <a:ext cx="13004800" cy="1676400"/>
          </a:xfrm>
          <a:solidFill>
            <a:srgbClr val="FF0000"/>
          </a:solidFill>
        </p:spPr>
        <p:txBody>
          <a:bodyPr/>
          <a:lstStyle/>
          <a:p>
            <a:pPr eaLnBrk="1"/>
            <a:r>
              <a:rPr lang="en-US" sz="8000" smtClean="0"/>
              <a:t>Part one</a:t>
            </a:r>
            <a:r>
              <a:rPr lang="en-US" smtClean="0"/>
              <a:t>:</a:t>
            </a:r>
          </a:p>
        </p:txBody>
      </p:sp>
      <p:sp>
        <p:nvSpPr>
          <p:cNvPr id="25602" name="Content Placeholder 2"/>
          <p:cNvSpPr>
            <a:spLocks noGrp="1"/>
          </p:cNvSpPr>
          <p:nvPr>
            <p:ph idx="1"/>
          </p:nvPr>
        </p:nvSpPr>
        <p:spPr>
          <a:xfrm>
            <a:off x="1320800" y="2133600"/>
            <a:ext cx="10464800" cy="6985000"/>
          </a:xfrm>
        </p:spPr>
        <p:txBody>
          <a:bodyPr/>
          <a:lstStyle/>
          <a:p>
            <a:pPr eaLnBrk="1"/>
            <a:r>
              <a:rPr lang="en-US" smtClean="0"/>
              <a:t>Look at the early history which includes the two careers of the dog: water fowl retriever to truffle hunter.</a:t>
            </a:r>
          </a:p>
          <a:p>
            <a:pPr eaLnBrk="1"/>
            <a:r>
              <a:rPr lang="en-US" smtClean="0"/>
              <a:t>Examine how the Lagotto’s second career influenced the changes from a more traditional sporting dog to a master of scent and a hunter of fungi!</a:t>
            </a:r>
          </a:p>
          <a:p>
            <a:pPr eaLnBrk="1"/>
            <a:r>
              <a:rPr lang="en-US" smtClean="0"/>
              <a:t>Explore the practical reasons that the Lagotto is the ideal dog for maximum efficiency in truffle hunting as well as being more eco friendly.</a:t>
            </a:r>
          </a:p>
          <a:p>
            <a:pPr eaLnBrk="1">
              <a:buFont typeface="Gill Sans"/>
              <a:buNone/>
            </a:pPr>
            <a:r>
              <a:rPr lang="en-US" smtClean="0"/>
              <a:t>Then we’ll take a break and come back and look at the hallmark characteristics of the breed in Part Two</a:t>
            </a:r>
          </a:p>
          <a:p>
            <a:pPr eaLnBrk="1"/>
            <a:endParaRPr lang="en-US"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4"/>
          <p:cNvSpPr txBox="1">
            <a:spLocks noChangeArrowheads="1"/>
          </p:cNvSpPr>
          <p:nvPr/>
        </p:nvSpPr>
        <p:spPr bwMode="auto">
          <a:xfrm>
            <a:off x="482600" y="1752600"/>
            <a:ext cx="12522200" cy="3170238"/>
          </a:xfrm>
          <a:prstGeom prst="rect">
            <a:avLst/>
          </a:prstGeom>
          <a:noFill/>
          <a:ln w="9525">
            <a:noFill/>
            <a:miter lim="800000"/>
            <a:headEnd/>
            <a:tailEnd/>
          </a:ln>
        </p:spPr>
        <p:txBody>
          <a:bodyPr>
            <a:spAutoFit/>
          </a:bodyPr>
          <a:lstStyle/>
          <a:p>
            <a:pPr hangingPunct="0"/>
            <a:r>
              <a:rPr lang="en-US" sz="3200">
                <a:solidFill>
                  <a:schemeClr val="tx1"/>
                </a:solidFill>
              </a:rPr>
              <a:t>Lagotto  Romagnolo  were originally water fowl retrievers, </a:t>
            </a:r>
            <a:r>
              <a:rPr lang="en-US" sz="3200" i="1">
                <a:solidFill>
                  <a:schemeClr val="tx1"/>
                </a:solidFill>
              </a:rPr>
              <a:t>possibly</a:t>
            </a:r>
            <a:r>
              <a:rPr lang="en-US" sz="3200">
                <a:solidFill>
                  <a:schemeClr val="tx1"/>
                </a:solidFill>
              </a:rPr>
              <a:t> the first of the curly coated water retrievers. </a:t>
            </a:r>
          </a:p>
          <a:p>
            <a:pPr hangingPunct="0"/>
            <a:r>
              <a:rPr lang="en-US" sz="3200">
                <a:solidFill>
                  <a:schemeClr val="tx1"/>
                </a:solidFill>
              </a:rPr>
              <a:t>Originally used on game, they are enjoying a second career as the world’s foremost hunter of truffles. They are now the only dog in the Sporting Group not eligible for hunting tests.</a:t>
            </a:r>
          </a:p>
          <a:p>
            <a:pPr hangingPunct="0"/>
            <a:endParaRPr lang="en-US" sz="2000">
              <a:solidFill>
                <a:schemeClr val="tx1"/>
              </a:solidFill>
            </a:endParaRPr>
          </a:p>
          <a:p>
            <a:pPr hangingPunct="0"/>
            <a:endParaRPr lang="en-US" sz="2000">
              <a:solidFill>
                <a:schemeClr val="tx1"/>
              </a:solidFill>
            </a:endParaRPr>
          </a:p>
        </p:txBody>
      </p:sp>
      <p:pic>
        <p:nvPicPr>
          <p:cNvPr id="26626" name="Picture 5" descr="Coot.jpg"/>
          <p:cNvPicPr>
            <a:picLocks noChangeAspect="1"/>
          </p:cNvPicPr>
          <p:nvPr/>
        </p:nvPicPr>
        <p:blipFill>
          <a:blip r:embed="rId3"/>
          <a:srcRect/>
          <a:stretch>
            <a:fillRect/>
          </a:stretch>
        </p:blipFill>
        <p:spPr bwMode="auto">
          <a:xfrm>
            <a:off x="330200" y="5791200"/>
            <a:ext cx="3810000" cy="3810000"/>
          </a:xfrm>
          <a:prstGeom prst="rect">
            <a:avLst/>
          </a:prstGeom>
          <a:noFill/>
          <a:ln w="9525">
            <a:noFill/>
            <a:miter lim="800000"/>
            <a:headEnd/>
            <a:tailEnd/>
          </a:ln>
        </p:spPr>
      </p:pic>
      <p:sp>
        <p:nvSpPr>
          <p:cNvPr id="26627" name="TextBox 6"/>
          <p:cNvSpPr txBox="1">
            <a:spLocks noChangeArrowheads="1"/>
          </p:cNvSpPr>
          <p:nvPr/>
        </p:nvSpPr>
        <p:spPr bwMode="auto">
          <a:xfrm>
            <a:off x="4318000" y="5410200"/>
            <a:ext cx="8686800" cy="4400550"/>
          </a:xfrm>
          <a:prstGeom prst="rect">
            <a:avLst/>
          </a:prstGeom>
          <a:solidFill>
            <a:srgbClr val="FF0000"/>
          </a:solidFill>
          <a:ln w="9525">
            <a:noFill/>
            <a:miter lim="800000"/>
            <a:headEnd/>
            <a:tailEnd/>
          </a:ln>
        </p:spPr>
        <p:txBody>
          <a:bodyPr>
            <a:spAutoFit/>
          </a:bodyPr>
          <a:lstStyle/>
          <a:p>
            <a:pPr algn="ctr" hangingPunct="0"/>
            <a:r>
              <a:rPr lang="en-US" sz="2800">
                <a:solidFill>
                  <a:schemeClr val="bg1"/>
                </a:solidFill>
              </a:rPr>
              <a:t>Attributes of their FIRST CAREER:</a:t>
            </a:r>
          </a:p>
          <a:p>
            <a:pPr algn="ctr" hangingPunct="0"/>
            <a:endParaRPr lang="en-US" sz="2800">
              <a:solidFill>
                <a:schemeClr val="bg1"/>
              </a:solidFill>
            </a:endParaRPr>
          </a:p>
          <a:p>
            <a:pPr hangingPunct="0">
              <a:buFont typeface="Arial" charset="0"/>
              <a:buChar char="•"/>
            </a:pPr>
            <a:r>
              <a:rPr lang="en-US" sz="2800">
                <a:solidFill>
                  <a:schemeClr val="bg1"/>
                </a:solidFill>
              </a:rPr>
              <a:t>Swam next to the shallow boats in the marshlands of Romagna all day long,</a:t>
            </a:r>
          </a:p>
          <a:p>
            <a:pPr hangingPunct="0">
              <a:buFont typeface="Arial" charset="0"/>
              <a:buChar char="•"/>
            </a:pPr>
            <a:r>
              <a:rPr lang="en-US" sz="2800">
                <a:solidFill>
                  <a:schemeClr val="bg1"/>
                </a:solidFill>
              </a:rPr>
              <a:t>Small enough to be scooped up and put into the boat to go home.</a:t>
            </a:r>
          </a:p>
          <a:p>
            <a:pPr hangingPunct="0">
              <a:buFont typeface="Arial" charset="0"/>
              <a:buChar char="•"/>
            </a:pPr>
            <a:r>
              <a:rPr lang="en-US" sz="2800">
                <a:solidFill>
                  <a:schemeClr val="bg1"/>
                </a:solidFill>
              </a:rPr>
              <a:t>Especially good on hunting coot</a:t>
            </a:r>
          </a:p>
          <a:p>
            <a:pPr hangingPunct="0">
              <a:buFont typeface="Arial" charset="0"/>
              <a:buChar char="•"/>
            </a:pPr>
            <a:r>
              <a:rPr lang="en-US" sz="2800">
                <a:solidFill>
                  <a:schemeClr val="bg1"/>
                </a:solidFill>
              </a:rPr>
              <a:t>Water proof coat </a:t>
            </a:r>
          </a:p>
          <a:p>
            <a:pPr hangingPunct="0">
              <a:buFont typeface="Arial" charset="0"/>
              <a:buChar char="•"/>
            </a:pPr>
            <a:r>
              <a:rPr lang="en-US" sz="2800">
                <a:solidFill>
                  <a:schemeClr val="bg1"/>
                </a:solidFill>
              </a:rPr>
              <a:t>Webbed feet</a:t>
            </a:r>
          </a:p>
          <a:p>
            <a:pPr hangingPunct="0">
              <a:buFont typeface="Arial" charset="0"/>
              <a:buChar char="•"/>
            </a:pPr>
            <a:r>
              <a:rPr lang="en-US" sz="2800">
                <a:solidFill>
                  <a:schemeClr val="bg1"/>
                </a:solidFill>
              </a:rPr>
              <a:t>Energy to work all day</a:t>
            </a:r>
          </a:p>
        </p:txBody>
      </p:sp>
    </p:spTree>
  </p:cSld>
  <p:clrMapOvr>
    <a:masterClrMapping/>
  </p:clrMapOvr>
  <p:transition spd="med"/>
</p:sld>
</file>

<file path=ppt/theme/theme1.xml><?xml version="1.0" encoding="utf-8"?>
<a:theme xmlns:a="http://schemas.openxmlformats.org/drawingml/2006/main" name="Default">
  <a:themeElements>
    <a:clrScheme name="">
      <a:dk1>
        <a:srgbClr val="000000"/>
      </a:dk1>
      <a:lt1>
        <a:srgbClr val="FFFFFF"/>
      </a:lt1>
      <a:dk2>
        <a:srgbClr val="A7A7A7"/>
      </a:dk2>
      <a:lt2>
        <a:srgbClr val="535353"/>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FF00FF"/>
      </a:folHlink>
    </a:clrScheme>
    <a:fontScheme name="Default">
      <a:majorFont>
        <a:latin typeface="Gill Sans"/>
        <a:ea typeface="Gill Sans"/>
        <a:cs typeface="Gill Sans"/>
      </a:majorFont>
      <a:minorFont>
        <a:latin typeface="Gill Sans"/>
        <a:ea typeface="Gill Sans"/>
        <a:cs typeface="Gill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BBE0E3"/>
          </a:solidFill>
          <a:prstDash val="solid"/>
          <a:bevel/>
          <a:headEnd type="none" w="med" len="med"/>
          <a:tailEnd type="none" w="med" len="med"/>
        </a:ln>
        <a:effec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Gill Sans" charset="0"/>
            <a:cs typeface="Gill Sans" charset="0"/>
            <a:sym typeface="Gill Sans" charset="0"/>
          </a:defRPr>
        </a:defPPr>
      </a:lstStyle>
    </a:spDef>
    <a:lnDef>
      <a:spPr bwMode="auto">
        <a:xfrm>
          <a:off x="0" y="0"/>
          <a:ext cx="1" cy="1"/>
        </a:xfrm>
        <a:custGeom>
          <a:avLst/>
          <a:gdLst/>
          <a:ahLst/>
          <a:cxnLst/>
          <a:rect l="0" t="0" r="0" b="0"/>
          <a:pathLst/>
        </a:custGeom>
        <a:solidFill>
          <a:srgbClr val="FFFFFF"/>
        </a:solidFill>
        <a:ln w="25400" cap="flat" cmpd="sng" algn="ctr">
          <a:solidFill>
            <a:srgbClr val="BBE0E3"/>
          </a:solidFill>
          <a:prstDash val="solid"/>
          <a:bevel/>
          <a:headEnd type="none" w="med" len="med"/>
          <a:tailEnd type="none" w="med" len="med"/>
        </a:ln>
        <a:effec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Gill Sans" charset="0"/>
            <a:cs typeface="Gill Sans" charset="0"/>
            <a:sym typeface="Gill Sans" charset="0"/>
          </a:defRPr>
        </a:defPPr>
      </a:lst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A7A7A7"/>
      </a:dk2>
      <a:lt2>
        <a:srgbClr val="535353"/>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70281</TotalTime>
  <Words>3205</Words>
  <Application>Microsoft Office PowerPoint</Application>
  <PresentationFormat>Custom</PresentationFormat>
  <Paragraphs>321</Paragraphs>
  <Slides>69</Slides>
  <Notes>40</Notes>
  <HiddenSlides>1</HiddenSlides>
  <MMClips>0</MMClips>
  <ScaleCrop>false</ScaleCrop>
  <HeadingPairs>
    <vt:vector size="6" baseType="variant">
      <vt:variant>
        <vt:lpstr>Fonts Used</vt:lpstr>
      </vt:variant>
      <vt:variant>
        <vt:i4>5</vt:i4>
      </vt:variant>
      <vt:variant>
        <vt:lpstr>Design Template</vt:lpstr>
      </vt:variant>
      <vt:variant>
        <vt:i4>1</vt:i4>
      </vt:variant>
      <vt:variant>
        <vt:lpstr>Slide Titles</vt:lpstr>
      </vt:variant>
      <vt:variant>
        <vt:i4>69</vt:i4>
      </vt:variant>
    </vt:vector>
  </HeadingPairs>
  <TitlesOfParts>
    <vt:vector size="75" baseType="lpstr">
      <vt:lpstr>Gill Sans</vt:lpstr>
      <vt:lpstr>Arial</vt:lpstr>
      <vt:lpstr>Helvetica Neue</vt:lpstr>
      <vt:lpstr>Arial Black</vt:lpstr>
      <vt:lpstr>Helvetica</vt:lpstr>
      <vt:lpstr>Default</vt:lpstr>
      <vt:lpstr>Slide 1</vt:lpstr>
      <vt:lpstr>Slide 2</vt:lpstr>
      <vt:lpstr>Slide 3</vt:lpstr>
      <vt:lpstr>Slide 4</vt:lpstr>
      <vt:lpstr>Slide 5</vt:lpstr>
      <vt:lpstr>Slide 6</vt:lpstr>
      <vt:lpstr>Slide 7</vt:lpstr>
      <vt:lpstr>Part one:</vt:lpstr>
      <vt:lpstr>Slide 9</vt:lpstr>
      <vt:lpstr>Historical Summary</vt:lpstr>
      <vt:lpstr>Slide 11</vt:lpstr>
      <vt:lpstr>Coot hunters to Truffle Dogs</vt:lpstr>
      <vt:lpstr>Did you say Truffles?</vt:lpstr>
      <vt:lpstr>MAGICAL AND MEDICINAL POWERS OF TRUFFLES</vt:lpstr>
      <vt:lpstr>Slide 15</vt:lpstr>
      <vt:lpstr>Slide 16</vt:lpstr>
      <vt:lpstr>Truffle Economics</vt:lpstr>
      <vt:lpstr>Slide 18</vt:lpstr>
      <vt:lpstr>Slide 19</vt:lpstr>
      <vt:lpstr> TRUFFLE TOOLS</vt:lpstr>
      <vt:lpstr>Slide 21</vt:lpstr>
      <vt:lpstr>Truffle dog to recognized breed</vt:lpstr>
      <vt:lpstr>Modern History</vt:lpstr>
      <vt:lpstr>General Appearance</vt:lpstr>
      <vt:lpstr>Important Proportions Overall Shape</vt:lpstr>
      <vt:lpstr>Slide 26</vt:lpstr>
      <vt:lpstr>Comparison of Retriever head to Lagotto</vt:lpstr>
      <vt:lpstr>Need to stretch your legs?</vt:lpstr>
      <vt:lpstr>HALLMARKS OF THE LAGOTTO ROMAGNOLO </vt:lpstr>
      <vt:lpstr>Breed Hallmarks</vt:lpstr>
      <vt:lpstr>Head Type: a defining breed characteristic</vt:lpstr>
      <vt:lpstr>Important Proportions Head Planes</vt:lpstr>
      <vt:lpstr>Slide 33</vt:lpstr>
      <vt:lpstr>Important Proportions Eyes and Ears</vt:lpstr>
      <vt:lpstr>Bite and Dentition</vt:lpstr>
      <vt:lpstr>Nose pigmentation</vt:lpstr>
      <vt:lpstr>Slide 37</vt:lpstr>
      <vt:lpstr> </vt:lpstr>
      <vt:lpstr>Slide 39</vt:lpstr>
      <vt:lpstr>Slide 40</vt:lpstr>
      <vt:lpstr>Coat: A hallmark of the breed</vt:lpstr>
      <vt:lpstr>Slide 42</vt:lpstr>
      <vt:lpstr>Genetic Coat faults</vt:lpstr>
      <vt:lpstr>COAT ASPECTS:</vt:lpstr>
      <vt:lpstr>Slide 45</vt:lpstr>
      <vt:lpstr>Slide 46</vt:lpstr>
      <vt:lpstr>Coat Colors</vt:lpstr>
      <vt:lpstr>Fading</vt:lpstr>
      <vt:lpstr>Drastic changes</vt:lpstr>
      <vt:lpstr>This is NOT Gray!</vt:lpstr>
      <vt:lpstr>CLOSE UP OF BROWN ROAN HAIR NOTICE THE VARIETY OF COLORS THAT MAKE UP TH E COLOR.</vt:lpstr>
      <vt:lpstr>COAT FAULTS</vt:lpstr>
      <vt:lpstr>Movement and Structure</vt:lpstr>
      <vt:lpstr>Important Features Body Shape and Topline</vt:lpstr>
      <vt:lpstr>Slide 55</vt:lpstr>
      <vt:lpstr>Slide 56</vt:lpstr>
      <vt:lpstr>Slide 57</vt:lpstr>
      <vt:lpstr>Slide 58</vt:lpstr>
      <vt:lpstr>Slide 59</vt:lpstr>
      <vt:lpstr>Tail Set</vt:lpstr>
      <vt:lpstr>Tail carriage</vt:lpstr>
      <vt:lpstr>Common Structural Faults</vt:lpstr>
      <vt:lpstr>Style within Type</vt:lpstr>
      <vt:lpstr>Behavior and Temperament</vt:lpstr>
      <vt:lpstr>Slide 65</vt:lpstr>
      <vt:lpstr>Standard Summary</vt:lpstr>
      <vt:lpstr>SUMMARY</vt:lpstr>
      <vt:lpstr>More information</vt:lpstr>
      <vt:lpstr>Additional Resources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EOLUser</dc:creator>
  <cp:lastModifiedBy>Mel Sykes</cp:lastModifiedBy>
  <cp:revision>3675</cp:revision>
  <dcterms:modified xsi:type="dcterms:W3CDTF">2022-01-21T05:44:58Z</dcterms:modified>
</cp:coreProperties>
</file>